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2" r:id="rId6"/>
  </p:sldMasterIdLst>
  <p:sldIdLst>
    <p:sldId id="33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70B4CA-A83C-1B7A-2951-F6B7F9470455}" v="2" dt="2022-07-08T10:52:11.702"/>
    <p1510:client id="{DAC8A872-5E91-57E8-0ECA-5F8B30889D90}" v="2" dt="2022-04-25T12:17:04.8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rthy, Krupa11" userId="S::178038@nttdata.com::bf2914fb-0bea-4501-8149-8e4643d9d816" providerId="AD" clId="Web-{1970B4CA-A83C-1B7A-2951-F6B7F9470455}"/>
    <pc:docChg chg="addSld delSld addMainMaster">
      <pc:chgData name="Murthy, Krupa11" userId="S::178038@nttdata.com::bf2914fb-0bea-4501-8149-8e4643d9d816" providerId="AD" clId="Web-{1970B4CA-A83C-1B7A-2951-F6B7F9470455}" dt="2022-07-08T10:52:11.702" v="1"/>
      <pc:docMkLst>
        <pc:docMk/>
      </pc:docMkLst>
      <pc:sldChg chg="del">
        <pc:chgData name="Murthy, Krupa11" userId="S::178038@nttdata.com::bf2914fb-0bea-4501-8149-8e4643d9d816" providerId="AD" clId="Web-{1970B4CA-A83C-1B7A-2951-F6B7F9470455}" dt="2022-07-08T10:52:11.702" v="1"/>
        <pc:sldMkLst>
          <pc:docMk/>
          <pc:sldMk cId="2635438764" sldId="331"/>
        </pc:sldMkLst>
      </pc:sldChg>
      <pc:sldChg chg="add">
        <pc:chgData name="Murthy, Krupa11" userId="S::178038@nttdata.com::bf2914fb-0bea-4501-8149-8e4643d9d816" providerId="AD" clId="Web-{1970B4CA-A83C-1B7A-2951-F6B7F9470455}" dt="2022-07-08T10:52:05.123" v="0"/>
        <pc:sldMkLst>
          <pc:docMk/>
          <pc:sldMk cId="4137584989" sldId="332"/>
        </pc:sldMkLst>
      </pc:sldChg>
      <pc:sldMasterChg chg="add addSldLayout">
        <pc:chgData name="Murthy, Krupa11" userId="S::178038@nttdata.com::bf2914fb-0bea-4501-8149-8e4643d9d816" providerId="AD" clId="Web-{1970B4CA-A83C-1B7A-2951-F6B7F9470455}" dt="2022-07-08T10:52:05.123" v="0"/>
        <pc:sldMasterMkLst>
          <pc:docMk/>
          <pc:sldMasterMk cId="2885831264" sldId="2147483672"/>
        </pc:sldMasterMkLst>
        <pc:sldLayoutChg chg="add">
          <pc:chgData name="Murthy, Krupa11" userId="S::178038@nttdata.com::bf2914fb-0bea-4501-8149-8e4643d9d816" providerId="AD" clId="Web-{1970B4CA-A83C-1B7A-2951-F6B7F9470455}" dt="2022-07-08T10:52:05.123" v="0"/>
          <pc:sldLayoutMkLst>
            <pc:docMk/>
            <pc:sldMasterMk cId="2885831264" sldId="2147483672"/>
            <pc:sldLayoutMk cId="1067458432" sldId="2147483673"/>
          </pc:sldLayoutMkLst>
        </pc:sldLayoutChg>
        <pc:sldLayoutChg chg="add">
          <pc:chgData name="Murthy, Krupa11" userId="S::178038@nttdata.com::bf2914fb-0bea-4501-8149-8e4643d9d816" providerId="AD" clId="Web-{1970B4CA-A83C-1B7A-2951-F6B7F9470455}" dt="2022-07-08T10:52:05.123" v="0"/>
          <pc:sldLayoutMkLst>
            <pc:docMk/>
            <pc:sldMasterMk cId="2885831264" sldId="2147483672"/>
            <pc:sldLayoutMk cId="2130847469" sldId="2147483674"/>
          </pc:sldLayoutMkLst>
        </pc:sldLayoutChg>
        <pc:sldLayoutChg chg="add">
          <pc:chgData name="Murthy, Krupa11" userId="S::178038@nttdata.com::bf2914fb-0bea-4501-8149-8e4643d9d816" providerId="AD" clId="Web-{1970B4CA-A83C-1B7A-2951-F6B7F9470455}" dt="2022-07-08T10:52:05.123" v="0"/>
          <pc:sldLayoutMkLst>
            <pc:docMk/>
            <pc:sldMasterMk cId="2885831264" sldId="2147483672"/>
            <pc:sldLayoutMk cId="920734609" sldId="2147483675"/>
          </pc:sldLayoutMkLst>
        </pc:sldLayoutChg>
        <pc:sldLayoutChg chg="add">
          <pc:chgData name="Murthy, Krupa11" userId="S::178038@nttdata.com::bf2914fb-0bea-4501-8149-8e4643d9d816" providerId="AD" clId="Web-{1970B4CA-A83C-1B7A-2951-F6B7F9470455}" dt="2022-07-08T10:52:05.123" v="0"/>
          <pc:sldLayoutMkLst>
            <pc:docMk/>
            <pc:sldMasterMk cId="2885831264" sldId="2147483672"/>
            <pc:sldLayoutMk cId="4238377020" sldId="2147483676"/>
          </pc:sldLayoutMkLst>
        </pc:sldLayoutChg>
        <pc:sldLayoutChg chg="add">
          <pc:chgData name="Murthy, Krupa11" userId="S::178038@nttdata.com::bf2914fb-0bea-4501-8149-8e4643d9d816" providerId="AD" clId="Web-{1970B4CA-A83C-1B7A-2951-F6B7F9470455}" dt="2022-07-08T10:52:05.123" v="0"/>
          <pc:sldLayoutMkLst>
            <pc:docMk/>
            <pc:sldMasterMk cId="2885831264" sldId="2147483672"/>
            <pc:sldLayoutMk cId="3385176751" sldId="2147483677"/>
          </pc:sldLayoutMkLst>
        </pc:sldLayoutChg>
        <pc:sldLayoutChg chg="add">
          <pc:chgData name="Murthy, Krupa11" userId="S::178038@nttdata.com::bf2914fb-0bea-4501-8149-8e4643d9d816" providerId="AD" clId="Web-{1970B4CA-A83C-1B7A-2951-F6B7F9470455}" dt="2022-07-08T10:52:05.123" v="0"/>
          <pc:sldLayoutMkLst>
            <pc:docMk/>
            <pc:sldMasterMk cId="2885831264" sldId="2147483672"/>
            <pc:sldLayoutMk cId="1177161264" sldId="2147483678"/>
          </pc:sldLayoutMkLst>
        </pc:sldLayoutChg>
        <pc:sldLayoutChg chg="add">
          <pc:chgData name="Murthy, Krupa11" userId="S::178038@nttdata.com::bf2914fb-0bea-4501-8149-8e4643d9d816" providerId="AD" clId="Web-{1970B4CA-A83C-1B7A-2951-F6B7F9470455}" dt="2022-07-08T10:52:05.123" v="0"/>
          <pc:sldLayoutMkLst>
            <pc:docMk/>
            <pc:sldMasterMk cId="2885831264" sldId="2147483672"/>
            <pc:sldLayoutMk cId="637654959" sldId="2147483679"/>
          </pc:sldLayoutMkLst>
        </pc:sldLayoutChg>
        <pc:sldLayoutChg chg="add">
          <pc:chgData name="Murthy, Krupa11" userId="S::178038@nttdata.com::bf2914fb-0bea-4501-8149-8e4643d9d816" providerId="AD" clId="Web-{1970B4CA-A83C-1B7A-2951-F6B7F9470455}" dt="2022-07-08T10:52:05.123" v="0"/>
          <pc:sldLayoutMkLst>
            <pc:docMk/>
            <pc:sldMasterMk cId="2885831264" sldId="2147483672"/>
            <pc:sldLayoutMk cId="1576456617" sldId="2147483680"/>
          </pc:sldLayoutMkLst>
        </pc:sldLayoutChg>
        <pc:sldLayoutChg chg="add">
          <pc:chgData name="Murthy, Krupa11" userId="S::178038@nttdata.com::bf2914fb-0bea-4501-8149-8e4643d9d816" providerId="AD" clId="Web-{1970B4CA-A83C-1B7A-2951-F6B7F9470455}" dt="2022-07-08T10:52:05.123" v="0"/>
          <pc:sldLayoutMkLst>
            <pc:docMk/>
            <pc:sldMasterMk cId="2885831264" sldId="2147483672"/>
            <pc:sldLayoutMk cId="3263481772" sldId="2147483681"/>
          </pc:sldLayoutMkLst>
        </pc:sldLayoutChg>
        <pc:sldLayoutChg chg="add">
          <pc:chgData name="Murthy, Krupa11" userId="S::178038@nttdata.com::bf2914fb-0bea-4501-8149-8e4643d9d816" providerId="AD" clId="Web-{1970B4CA-A83C-1B7A-2951-F6B7F9470455}" dt="2022-07-08T10:52:05.123" v="0"/>
          <pc:sldLayoutMkLst>
            <pc:docMk/>
            <pc:sldMasterMk cId="2885831264" sldId="2147483672"/>
            <pc:sldLayoutMk cId="3344193871" sldId="2147483682"/>
          </pc:sldLayoutMkLst>
        </pc:sldLayoutChg>
        <pc:sldLayoutChg chg="add">
          <pc:chgData name="Murthy, Krupa11" userId="S::178038@nttdata.com::bf2914fb-0bea-4501-8149-8e4643d9d816" providerId="AD" clId="Web-{1970B4CA-A83C-1B7A-2951-F6B7F9470455}" dt="2022-07-08T10:52:05.123" v="0"/>
          <pc:sldLayoutMkLst>
            <pc:docMk/>
            <pc:sldMasterMk cId="2885831264" sldId="2147483672"/>
            <pc:sldLayoutMk cId="3541168388" sldId="2147483683"/>
          </pc:sldLayoutMkLst>
        </pc:sldLayoutChg>
      </pc:sldMasterChg>
    </pc:docChg>
  </pc:docChgLst>
  <pc:docChgLst>
    <pc:chgData name="Murthy, Krupa11" userId="S::178038@nttdata.com::bf2914fb-0bea-4501-8149-8e4643d9d816" providerId="AD" clId="Web-{DAC8A872-5E91-57E8-0ECA-5F8B30889D90}"/>
    <pc:docChg chg="modSld">
      <pc:chgData name="Murthy, Krupa11" userId="S::178038@nttdata.com::bf2914fb-0bea-4501-8149-8e4643d9d816" providerId="AD" clId="Web-{DAC8A872-5E91-57E8-0ECA-5F8B30889D90}" dt="2022-04-25T12:17:02.292" v="0" actId="20577"/>
      <pc:docMkLst>
        <pc:docMk/>
      </pc:docMkLst>
      <pc:sldChg chg="modSp">
        <pc:chgData name="Murthy, Krupa11" userId="S::178038@nttdata.com::bf2914fb-0bea-4501-8149-8e4643d9d816" providerId="AD" clId="Web-{DAC8A872-5E91-57E8-0ECA-5F8B30889D90}" dt="2022-04-25T12:17:02.292" v="0" actId="20577"/>
        <pc:sldMkLst>
          <pc:docMk/>
          <pc:sldMk cId="2635438764" sldId="331"/>
        </pc:sldMkLst>
        <pc:spChg chg="mod">
          <ac:chgData name="Murthy, Krupa11" userId="S::178038@nttdata.com::bf2914fb-0bea-4501-8149-8e4643d9d816" providerId="AD" clId="Web-{DAC8A872-5E91-57E8-0ECA-5F8B30889D90}" dt="2022-04-25T12:17:02.292" v="0" actId="20577"/>
          <ac:spMkLst>
            <pc:docMk/>
            <pc:sldMk cId="2635438764" sldId="331"/>
            <ac:spMk id="3" creationId="{62E7E606-606D-4583-8208-6E2543F6B87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E83CA-D238-487A-8DF1-2C7CC806A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4FE00-0DAD-405B-9093-CCB63FBF4A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A945C-9E3C-4B92-BE8E-704F75FF7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C868D-D0C0-499C-9188-4627C2F5494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6DD97-996D-47E7-A083-26560D018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39300-99C3-481C-92CE-2CA87F282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7694-D32B-46F8-AB87-97A19575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38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E0FD4-2114-4869-9BFD-100EEC8B7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65DCE3-004D-4916-B07B-0A454634E2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6C13E-5CF9-41FC-B38D-A730C923E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C868D-D0C0-499C-9188-4627C2F5494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F7E07-A314-4420-86F5-12389A577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6783C-7C3E-4CED-BDAE-642B02121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7694-D32B-46F8-AB87-97A19575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047D54-6A4F-408D-97E9-476CD191C5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0CC569-0E87-4A93-9E27-F21E3C2E1F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82A95-116E-40DD-AEA1-5BA2C428C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C868D-D0C0-499C-9188-4627C2F5494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6B3D2-3F44-47B3-B2ED-29DBFDDB4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EE8B6-CC67-4849-AC83-C2301CA5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7694-D32B-46F8-AB87-97A19575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094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Slide - BH-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13690"/>
            <a:ext cx="2080171" cy="374431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12832EA-CDD3-468B-986D-C2A74387AB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752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2020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4DD751-D7CE-4A02-94D3-1F2D41366F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6E4D8CF-0D05-45F7-8EE6-FF44BB9F9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0" y="1371600"/>
            <a:ext cx="8229600" cy="4495800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+mj-lt"/>
              <a:buAutoNum type="arabicPeriod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0BA10AE1-3D57-4205-BB6A-E3BB463E32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381000"/>
            <a:ext cx="11582400" cy="81128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6FD1BB08-7F92-4AC5-95F5-578AB569465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6785C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438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192">
          <p15:clr>
            <a:srgbClr val="FBAE40"/>
          </p15:clr>
        </p15:guide>
        <p15:guide id="3" pos="748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uman Agenda Slide - BH-H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13690"/>
            <a:ext cx="2080171" cy="3744310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97DDC82-36D5-4738-989D-30338EA82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0" y="1371600"/>
            <a:ext cx="8153400" cy="4800600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+mj-lt"/>
              <a:buAutoNum type="arabicPeriod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12832EA-CDD3-468B-986D-C2A74387AB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752600" y="6556248"/>
            <a:ext cx="301752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2020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4DD751-D7CE-4A02-94D3-1F2D41366F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084B5D6-E13F-49DD-9723-965CD01789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381000"/>
            <a:ext cx="11582400" cy="81128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FC4CCBF6-B1C3-46CC-A9D2-020E4383864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152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192">
          <p15:clr>
            <a:srgbClr val="FBAE40"/>
          </p15:clr>
        </p15:guide>
        <p15:guide id="3" pos="748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s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09FEE01-6D38-4AFF-8E39-8403A0C9E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11582400" cy="477012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0BA91AD-94D7-45DB-9DC0-AA0B54CD69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2020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875DB9-62CF-4691-983F-E0B1CA6CEB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C2FECC32-09FA-4F0A-99B9-53FF86115D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</p:spTree>
    <p:extLst>
      <p:ext uri="{BB962C8B-B14F-4D97-AF65-F5344CB8AC3E}">
        <p14:creationId xmlns:p14="http://schemas.microsoft.com/office/powerpoint/2010/main" val="19821019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>
          <p15:clr>
            <a:srgbClr val="FBAE40"/>
          </p15:clr>
        </p15:guide>
        <p15:guide id="2" pos="3840">
          <p15:clr>
            <a:srgbClr val="FBAE40"/>
          </p15:clr>
        </p15:guide>
        <p15:guide id="3" pos="192">
          <p15:clr>
            <a:srgbClr val="FBAE40"/>
          </p15:clr>
        </p15:guide>
        <p15:guide id="4" pos="7488">
          <p15:clr>
            <a:srgbClr val="FBAE40"/>
          </p15:clr>
        </p15:guide>
        <p15:guide id="5" orient="horz" pos="28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9D32AD7-4EC4-4336-8E66-DAF3CD63E129}"/>
              </a:ext>
            </a:extLst>
          </p:cNvPr>
          <p:cNvCxnSpPr>
            <a:cxnSpLocks/>
          </p:cNvCxnSpPr>
          <p:nvPr userDrawn="1"/>
        </p:nvCxnSpPr>
        <p:spPr>
          <a:xfrm>
            <a:off x="6094413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A3F0FF2-9D07-4173-8901-D515EA8C8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447800"/>
            <a:ext cx="5410200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5085B24-6983-47FE-AA4D-FD610A3D3BE7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321426" y="1447800"/>
            <a:ext cx="5413362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5135ECDE-9650-420F-B887-80D8299F5C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399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C28CFF88-D122-4C72-90AF-98AEC7B19C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2020 NTT DATA, Inc. All rights reserved.</a:t>
            </a:r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A4634491-90BC-4AE1-BB5A-332230E4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20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>
          <p15:clr>
            <a:srgbClr val="FBAE40"/>
          </p15:clr>
        </p15:guide>
        <p15:guide id="2" pos="3840">
          <p15:clr>
            <a:srgbClr val="FBAE40"/>
          </p15:clr>
        </p15:guide>
        <p15:guide id="3" pos="192">
          <p15:clr>
            <a:srgbClr val="FBAE40"/>
          </p15:clr>
        </p15:guide>
        <p15:guide id="4" pos="748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A4AC4E7-4E1D-4EEA-B383-BA8B1F15F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53D318D-5BC0-4FD7-84F6-570AAD7A014D}"/>
              </a:ext>
            </a:extLst>
          </p:cNvPr>
          <p:cNvCxnSpPr>
            <a:cxnSpLocks/>
          </p:cNvCxnSpPr>
          <p:nvPr userDrawn="1"/>
        </p:nvCxnSpPr>
        <p:spPr>
          <a:xfrm>
            <a:off x="4184986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9893623-AAB5-4C02-BC15-F45AA3A235AA}"/>
              </a:ext>
            </a:extLst>
          </p:cNvPr>
          <p:cNvCxnSpPr>
            <a:cxnSpLocks/>
          </p:cNvCxnSpPr>
          <p:nvPr userDrawn="1"/>
        </p:nvCxnSpPr>
        <p:spPr>
          <a:xfrm>
            <a:off x="8007007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3">
            <a:extLst>
              <a:ext uri="{FF2B5EF4-FFF2-40B4-BE49-F238E27FC236}">
                <a16:creationId xmlns:a16="http://schemas.microsoft.com/office/drawing/2014/main" id="{767CBE20-A9B1-4A35-83D8-A73BEBC38B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393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53B5A437-9046-4D9A-B9A8-6545E19F54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2020 NTT DATA, Inc. All rights reserved.</a:t>
            </a:r>
          </a:p>
        </p:txBody>
      </p:sp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B101C1CC-2FB9-44F0-AA12-C9ED7656440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D0EF105-BA09-4670-B8E9-4C9C082BED0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9220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C807397-FCCB-47FB-AD0D-F4EF80200F39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101242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37124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>
          <p15:clr>
            <a:srgbClr val="FBAE40"/>
          </p15:clr>
        </p15:guide>
        <p15:guide id="2" pos="3840">
          <p15:clr>
            <a:srgbClr val="FBAE40"/>
          </p15:clr>
        </p15:guide>
        <p15:guide id="3" pos="7488">
          <p15:clr>
            <a:srgbClr val="FBAE40"/>
          </p15:clr>
        </p15:guide>
        <p15:guide id="4" pos="192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Horiz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D1B004D-3DA5-4FB1-86C3-AEE8370F2FDB}"/>
              </a:ext>
            </a:extLst>
          </p:cNvPr>
          <p:cNvCxnSpPr>
            <a:cxnSpLocks/>
          </p:cNvCxnSpPr>
          <p:nvPr userDrawn="1"/>
        </p:nvCxnSpPr>
        <p:spPr>
          <a:xfrm>
            <a:off x="446181" y="2955131"/>
            <a:ext cx="11282172" cy="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2C906EE-1306-469E-9B3A-03111095D817}"/>
              </a:ext>
            </a:extLst>
          </p:cNvPr>
          <p:cNvCxnSpPr>
            <a:cxnSpLocks/>
          </p:cNvCxnSpPr>
          <p:nvPr userDrawn="1"/>
        </p:nvCxnSpPr>
        <p:spPr>
          <a:xfrm>
            <a:off x="446181" y="4591845"/>
            <a:ext cx="11282172" cy="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B054C7E-EC6C-4C07-AE9B-BE8CF58273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marL="225425" indent="-2254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E00503B-625A-40D6-A09F-268AABD4BA0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9743" y="3084514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62085E28-D41A-4AB4-A103-F6E2760E09C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7200" y="4721227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D620418-EEB2-4760-B008-A8F072EDD2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9B2C728-A5A1-4484-A619-4E9E480843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2020 NTT DATA, Inc. All rights reserved.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EB014FE1-F0E6-4EE1-923A-906D66CBAB5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729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  <p15:guide id="4" orient="horz" pos="912">
          <p15:clr>
            <a:srgbClr val="FBAE40"/>
          </p15:clr>
        </p15:guide>
        <p15:guide id="5" orient="horz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Subtitle and Contents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C3BFEB-E3E2-40B7-A253-8DF9A4ADA8F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00" y="1347732"/>
            <a:ext cx="11582400" cy="404868"/>
          </a:xfrm>
          <a:prstGeom prst="rect">
            <a:avLst/>
          </a:prstGeom>
        </p:spPr>
        <p:txBody>
          <a:bodyPr lIns="0" rIns="0" anchor="t" anchorCtr="0"/>
          <a:lstStyle>
            <a:lvl1pPr marL="0" indent="0"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62BD97-CE5D-4353-8684-0E76CAC1F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8800"/>
            <a:ext cx="11582400" cy="4572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76293CAC-E1C7-430F-9B47-1D1372474C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9DBFC91C-8CCE-4BFA-A2DB-040D53241C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2020 NTT DATA, Inc. All rights reserved.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2BDF944-3173-46A4-AE85-8B2DF233C2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4845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133D873-0981-44B3-9F23-FE6A66F25CCB}"/>
              </a:ext>
            </a:extLst>
          </p:cNvPr>
          <p:cNvSpPr/>
          <p:nvPr userDrawn="1"/>
        </p:nvSpPr>
        <p:spPr bwMode="gray">
          <a:xfrm>
            <a:off x="4060824" y="1981200"/>
            <a:ext cx="4067176" cy="355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latin typeface="+mn-lt"/>
            </a:endParaRP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7F5A84BC-8CC7-416E-9A02-8994A246FEE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981200"/>
            <a:ext cx="4060825" cy="3556000"/>
          </a:xfrm>
          <a:prstGeom prst="rect">
            <a:avLst/>
          </a:prstGeom>
        </p:spPr>
        <p:txBody>
          <a:bodyPr tIns="457200"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24F236D9-79B7-45F4-A450-3A5A22D976B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28000" y="1981200"/>
            <a:ext cx="4060825" cy="3556000"/>
          </a:xfrm>
          <a:prstGeom prst="rect">
            <a:avLst/>
          </a:prstGeom>
        </p:spPr>
        <p:txBody>
          <a:bodyPr tIns="457200"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62C69F86-EB6F-4E6A-A481-EF2943D418E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4265612" y="3419022"/>
            <a:ext cx="3657600" cy="752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2pPr>
            <a:lvl3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3pPr>
            <a:lvl4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4pPr>
            <a:lvl5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5pPr>
            <a:lvl6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6pPr>
            <a:lvl7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7pPr>
            <a:lvl8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8pPr>
            <a:lvl9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9pPr>
          </a:lstStyle>
          <a:p>
            <a:pPr lvl="0"/>
            <a:r>
              <a:rPr dirty="0"/>
              <a:t>Click to add heading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2265DCB-702C-4B39-866D-759DBA9B8EF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 bwMode="white">
          <a:xfrm>
            <a:off x="4265612" y="4267200"/>
            <a:ext cx="3657600" cy="7266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2pPr>
            <a:lvl3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3pPr>
            <a:lvl4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4pPr>
            <a:lvl5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5pPr>
            <a:lvl6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6pPr>
            <a:lvl7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7pPr>
            <a:lvl8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8pPr>
            <a:lvl9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7229CF78-FD03-4D68-8B06-A070ACC258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3E5A779-8138-44AD-8594-A3305B7734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2020 NTT DATA, Inc. All rights reserved.</a:t>
            </a:r>
          </a:p>
        </p:txBody>
      </p:sp>
      <p:sp>
        <p:nvSpPr>
          <p:cNvPr id="13" name="Slide Number Placeholder 2">
            <a:extLst>
              <a:ext uri="{FF2B5EF4-FFF2-40B4-BE49-F238E27FC236}">
                <a16:creationId xmlns:a16="http://schemas.microsoft.com/office/drawing/2014/main" id="{C64B3573-DB9B-417D-84AB-8F4B046431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69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84FD6-87EA-4791-9119-E70BEFB3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81D49-6136-4C40-89E4-12F9C2B00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C90D7-43EE-4D10-89A1-2ACE555A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C868D-D0C0-499C-9188-4627C2F5494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591D6-0A3D-4F70-9382-08C4DDBF2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548BEA-233E-49CB-94E3-F51238097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7694-D32B-46F8-AB87-97A19575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55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Full Image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E9BC70B-1571-475A-A3CC-BC50D4D7BF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457200"/>
            <a:ext cx="12192000" cy="6400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EF93357-ACE0-401E-B673-E62DD3B4B6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22B1381-D1EC-4B1F-A760-D0DE414C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2020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387C637C-368D-4D98-8DB5-ECF98C4A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077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 Band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5">
            <a:extLst>
              <a:ext uri="{FF2B5EF4-FFF2-40B4-BE49-F238E27FC236}">
                <a16:creationId xmlns:a16="http://schemas.microsoft.com/office/drawing/2014/main" id="{28220791-D495-4D87-90C8-E922F6083C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752600"/>
            <a:ext cx="12192000" cy="33782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982ECDED-16BD-46CC-9E54-CE94F6377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2020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E5BC33B8-03C1-47C6-B7A6-54A669710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6196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ccess Story (Unnam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E9BC70B-1571-475A-A3CC-BC50D4D7BFD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457200"/>
            <a:ext cx="4114800" cy="6400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7” x ‘ 4.5” @ 96dpi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22B1381-D1EC-4B1F-A760-D0DE414C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2020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387C637C-368D-4D98-8DB5-ECF98C4A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graphicFrame>
        <p:nvGraphicFramePr>
          <p:cNvPr id="8" name="Body Copy">
            <a:extLst>
              <a:ext uri="{FF2B5EF4-FFF2-40B4-BE49-F238E27FC236}">
                <a16:creationId xmlns:a16="http://schemas.microsoft.com/office/drawing/2014/main" id="{97B60F81-633F-4646-AA98-205101671A2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26143046"/>
              </p:ext>
            </p:extLst>
          </p:nvPr>
        </p:nvGraphicFramePr>
        <p:xfrm>
          <a:off x="4419600" y="1855716"/>
          <a:ext cx="7467600" cy="416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0780">
                  <a:extLst>
                    <a:ext uri="{9D8B030D-6E8A-4147-A177-3AD203B41FA5}">
                      <a16:colId xmlns:a16="http://schemas.microsoft.com/office/drawing/2014/main" val="946091691"/>
                    </a:ext>
                  </a:extLst>
                </a:gridCol>
                <a:gridCol w="192630">
                  <a:extLst>
                    <a:ext uri="{9D8B030D-6E8A-4147-A177-3AD203B41FA5}">
                      <a16:colId xmlns:a16="http://schemas.microsoft.com/office/drawing/2014/main" val="1729550602"/>
                    </a:ext>
                  </a:extLst>
                </a:gridCol>
                <a:gridCol w="2360780">
                  <a:extLst>
                    <a:ext uri="{9D8B030D-6E8A-4147-A177-3AD203B41FA5}">
                      <a16:colId xmlns:a16="http://schemas.microsoft.com/office/drawing/2014/main" val="1614543895"/>
                    </a:ext>
                  </a:extLst>
                </a:gridCol>
                <a:gridCol w="192630">
                  <a:extLst>
                    <a:ext uri="{9D8B030D-6E8A-4147-A177-3AD203B41FA5}">
                      <a16:colId xmlns:a16="http://schemas.microsoft.com/office/drawing/2014/main" val="4208229438"/>
                    </a:ext>
                  </a:extLst>
                </a:gridCol>
                <a:gridCol w="2360780">
                  <a:extLst>
                    <a:ext uri="{9D8B030D-6E8A-4147-A177-3AD203B41FA5}">
                      <a16:colId xmlns:a16="http://schemas.microsoft.com/office/drawing/2014/main" val="1081490778"/>
                    </a:ext>
                  </a:extLst>
                </a:gridCol>
              </a:tblGrid>
              <a:tr h="416716">
                <a:tc>
                  <a:txBody>
                    <a:bodyPr/>
                    <a:lstStyle/>
                    <a:p>
                      <a:r>
                        <a:rPr kumimoji="1" lang="en-US" sz="18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Business need</a:t>
                      </a:r>
                      <a:r>
                        <a:rPr kumimoji="1" lang="en-US" sz="20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sz="20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8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Solution</a:t>
                      </a:r>
                    </a:p>
                  </a:txBody>
                  <a:tcPr marL="0"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sz="20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8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Outcomes</a:t>
                      </a:r>
                    </a:p>
                  </a:txBody>
                  <a:tcPr marL="0"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4790786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4403474F-4C11-4C2F-9EC3-2AA63BBDF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9600" y="640080"/>
            <a:ext cx="7467600" cy="552204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defRPr lang="en-US" b="1" dirty="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Generic Description of Client (Title Case)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2E2D38-5330-481A-8A2D-27515EAB606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19600" y="1295400"/>
            <a:ext cx="7467600" cy="457200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609556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1219109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1828662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2438216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Subhead (Sentence case, no punctuation)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C834197-400F-446C-8C06-80562BDF75A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19599" y="2341245"/>
            <a:ext cx="2359152" cy="3886200"/>
          </a:xfrm>
          <a:prstGeom prst="rect">
            <a:avLst/>
          </a:prstGeom>
        </p:spPr>
        <p:txBody>
          <a:bodyPr lIns="0"/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sz="1050"/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r>
              <a:rPr lang="en-GB" sz="1050" dirty="0"/>
              <a:t>Example: The client needed to boost operational efficiency, flexibility and agility so it could continuously respond to customer demand.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E09CAB2B-0D59-4F3A-8262-32034F757D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81825" y="2341245"/>
            <a:ext cx="2359152" cy="3886200"/>
          </a:xfrm>
          <a:prstGeom prst="rect">
            <a:avLst/>
          </a:prstGeom>
        </p:spPr>
        <p:txBody>
          <a:bodyPr lIns="0"/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kumimoji="1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r>
              <a:rPr kumimoji="1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cs typeface="+mn-cs"/>
              </a:rPr>
              <a:t>The client partners with </a:t>
            </a:r>
            <a:br>
              <a:rPr kumimoji="1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cs typeface="+mn-cs"/>
              </a:rPr>
            </a:br>
            <a:r>
              <a:rPr kumimoji="1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cs typeface="+mn-cs"/>
              </a:rPr>
              <a:t>NTT DATA to manage IT infrastructure services — covering data </a:t>
            </a:r>
            <a:r>
              <a:rPr kumimoji="1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cs typeface="+mn-cs"/>
              </a:rPr>
              <a:t>center</a:t>
            </a:r>
            <a:r>
              <a:rPr kumimoji="1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cs typeface="+mn-cs"/>
              </a:rPr>
              <a:t> and help desk operations, security, servers, networking and messaging — so staff can focus on the core business.</a:t>
            </a:r>
            <a:endParaRPr lang="en-US" sz="1050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4C75FEB-4BF0-4940-9459-71F22DCD8AD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528048" y="2341245"/>
            <a:ext cx="2359152" cy="3886200"/>
          </a:xfrm>
          <a:prstGeom prst="rect">
            <a:avLst/>
          </a:prstGeom>
        </p:spPr>
        <p:txBody>
          <a:bodyPr lIns="0"/>
          <a:lstStyle>
            <a:lvl1pPr marL="227013" indent="-171450" fontAlgn="base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kumimoji="1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pPr marL="227013" lvl="0" indent="-171450" fontAlgn="base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444444"/>
                </a:solidFill>
                <a:ea typeface="Museo Sans For Dell" pitchFamily="2" charset="0"/>
              </a:rPr>
              <a:t>Bullets</a:t>
            </a:r>
            <a:endParaRPr kumimoji="1" lang="en-US" sz="1050" dirty="0">
              <a:solidFill>
                <a:srgbClr val="444444"/>
              </a:solidFill>
              <a:ea typeface="Museo Sans For Dell" pitchFamily="2" charset="0"/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10DB331-BCC2-4933-82DD-8532EA7B4DB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19600" y="4876800"/>
            <a:ext cx="7467600" cy="1060839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marL="0" indent="0" algn="ctr">
              <a:buNone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-- Remove Before Presenting -- For the Development of “Success Stories” Only (unnamed or anonymous case studies)</a:t>
            </a:r>
          </a:p>
        </p:txBody>
      </p:sp>
    </p:spTree>
    <p:extLst>
      <p:ext uri="{BB962C8B-B14F-4D97-AF65-F5344CB8AC3E}">
        <p14:creationId xmlns:p14="http://schemas.microsoft.com/office/powerpoint/2010/main" val="22296855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Slide - BH-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13690"/>
            <a:ext cx="2080171" cy="374431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12832EA-CDD3-468B-986D-C2A74387AB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752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4DD751-D7CE-4A02-94D3-1F2D41366F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6E4D8CF-0D05-45F7-8EE6-FF44BB9F9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0" y="1371600"/>
            <a:ext cx="8229600" cy="4495800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+mj-lt"/>
              <a:buAutoNum type="arabicPeriod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0BA10AE1-3D57-4205-BB6A-E3BB463E32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381000"/>
            <a:ext cx="11582400" cy="81128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6FD1BB08-7F92-4AC5-95F5-578AB569465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6785C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4584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192">
          <p15:clr>
            <a:srgbClr val="FBAE40"/>
          </p15:clr>
        </p15:guide>
        <p15:guide id="3" pos="7488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uman Agenda Slide - BH-H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13690"/>
            <a:ext cx="2080171" cy="3744310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97DDC82-36D5-4738-989D-30338EA82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0" y="1371600"/>
            <a:ext cx="8153400" cy="4800600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+mj-lt"/>
              <a:buAutoNum type="arabicPeriod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12832EA-CDD3-468B-986D-C2A74387AB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752600" y="6556248"/>
            <a:ext cx="301752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4DD751-D7CE-4A02-94D3-1F2D41366F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084B5D6-E13F-49DD-9723-965CD01789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381000"/>
            <a:ext cx="11582400" cy="81128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FC4CCBF6-B1C3-46CC-A9D2-020E4383864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6554313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8474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192">
          <p15:clr>
            <a:srgbClr val="FBAE40"/>
          </p15:clr>
        </p15:guide>
        <p15:guide id="3" pos="7488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s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09FEE01-6D38-4AFF-8E39-8403A0C9E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11582400" cy="477012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0BA91AD-94D7-45DB-9DC0-AA0B54CD69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875DB9-62CF-4691-983F-E0B1CA6CEB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C2FECC32-09FA-4F0A-99B9-53FF86115D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</p:spTree>
    <p:extLst>
      <p:ext uri="{BB962C8B-B14F-4D97-AF65-F5344CB8AC3E}">
        <p14:creationId xmlns:p14="http://schemas.microsoft.com/office/powerpoint/2010/main" val="920734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>
          <p15:clr>
            <a:srgbClr val="FBAE40"/>
          </p15:clr>
        </p15:guide>
        <p15:guide id="2" pos="3840">
          <p15:clr>
            <a:srgbClr val="FBAE40"/>
          </p15:clr>
        </p15:guide>
        <p15:guide id="3" pos="192">
          <p15:clr>
            <a:srgbClr val="FBAE40"/>
          </p15:clr>
        </p15:guide>
        <p15:guide id="4" pos="7488">
          <p15:clr>
            <a:srgbClr val="FBAE40"/>
          </p15:clr>
        </p15:guide>
        <p15:guide id="5" orient="horz" pos="288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9D32AD7-4EC4-4336-8E66-DAF3CD63E129}"/>
              </a:ext>
            </a:extLst>
          </p:cNvPr>
          <p:cNvCxnSpPr>
            <a:cxnSpLocks/>
          </p:cNvCxnSpPr>
          <p:nvPr userDrawn="1"/>
        </p:nvCxnSpPr>
        <p:spPr>
          <a:xfrm>
            <a:off x="6094413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A3F0FF2-9D07-4173-8901-D515EA8C8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447800"/>
            <a:ext cx="5410200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5085B24-6983-47FE-AA4D-FD610A3D3BE7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321426" y="1447800"/>
            <a:ext cx="5413362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5135ECDE-9650-420F-B887-80D8299F5C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399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C28CFF88-D122-4C72-90AF-98AEC7B19C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A4634491-90BC-4AE1-BB5A-332230E4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770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>
          <p15:clr>
            <a:srgbClr val="FBAE40"/>
          </p15:clr>
        </p15:guide>
        <p15:guide id="2" pos="3840">
          <p15:clr>
            <a:srgbClr val="FBAE40"/>
          </p15:clr>
        </p15:guide>
        <p15:guide id="3" pos="192">
          <p15:clr>
            <a:srgbClr val="FBAE40"/>
          </p15:clr>
        </p15:guide>
        <p15:guide id="4" pos="7488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A4AC4E7-4E1D-4EEA-B383-BA8B1F15F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53D318D-5BC0-4FD7-84F6-570AAD7A014D}"/>
              </a:ext>
            </a:extLst>
          </p:cNvPr>
          <p:cNvCxnSpPr>
            <a:cxnSpLocks/>
          </p:cNvCxnSpPr>
          <p:nvPr userDrawn="1"/>
        </p:nvCxnSpPr>
        <p:spPr>
          <a:xfrm>
            <a:off x="4184986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9893623-AAB5-4C02-BC15-F45AA3A235AA}"/>
              </a:ext>
            </a:extLst>
          </p:cNvPr>
          <p:cNvCxnSpPr>
            <a:cxnSpLocks/>
          </p:cNvCxnSpPr>
          <p:nvPr userDrawn="1"/>
        </p:nvCxnSpPr>
        <p:spPr>
          <a:xfrm>
            <a:off x="8007007" y="1447800"/>
            <a:ext cx="0" cy="495300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3">
            <a:extLst>
              <a:ext uri="{FF2B5EF4-FFF2-40B4-BE49-F238E27FC236}">
                <a16:creationId xmlns:a16="http://schemas.microsoft.com/office/drawing/2014/main" id="{767CBE20-A9B1-4A35-83D8-A73BEBC38B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393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53B5A437-9046-4D9A-B9A8-6545E19F54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B101C1CC-2FB9-44F0-AA12-C9ED7656440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D0EF105-BA09-4670-B8E9-4C9C082BED0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9220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C807397-FCCB-47FB-AD0D-F4EF80200F39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101242" y="1447800"/>
            <a:ext cx="3633553" cy="4953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185738" algn="l" defTabSz="671513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7145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851767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>
          <p15:clr>
            <a:srgbClr val="FBAE40"/>
          </p15:clr>
        </p15:guide>
        <p15:guide id="2" pos="3840">
          <p15:clr>
            <a:srgbClr val="FBAE40"/>
          </p15:clr>
        </p15:guide>
        <p15:guide id="3" pos="7488">
          <p15:clr>
            <a:srgbClr val="FBAE40"/>
          </p15:clr>
        </p15:guide>
        <p15:guide id="4" pos="192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Horiz Column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D1B004D-3DA5-4FB1-86C3-AEE8370F2FDB}"/>
              </a:ext>
            </a:extLst>
          </p:cNvPr>
          <p:cNvCxnSpPr>
            <a:cxnSpLocks/>
          </p:cNvCxnSpPr>
          <p:nvPr userDrawn="1"/>
        </p:nvCxnSpPr>
        <p:spPr>
          <a:xfrm>
            <a:off x="446181" y="2955131"/>
            <a:ext cx="11282172" cy="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2C906EE-1306-469E-9B3A-03111095D817}"/>
              </a:ext>
            </a:extLst>
          </p:cNvPr>
          <p:cNvCxnSpPr>
            <a:cxnSpLocks/>
          </p:cNvCxnSpPr>
          <p:nvPr userDrawn="1"/>
        </p:nvCxnSpPr>
        <p:spPr>
          <a:xfrm>
            <a:off x="446181" y="4591845"/>
            <a:ext cx="11282172" cy="0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4000">
                  <a:schemeClr val="accent2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</a:gra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B054C7E-EC6C-4C07-AE9B-BE8CF58273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marL="225425" indent="-2254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E00503B-625A-40D6-A09F-268AABD4BA0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9743" y="3084514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62085E28-D41A-4AB4-A103-F6E2760E09C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7200" y="4721227"/>
            <a:ext cx="11277600" cy="1377948"/>
          </a:xfrm>
          <a:prstGeom prst="rect">
            <a:avLst/>
          </a:prstGeom>
        </p:spPr>
        <p:txBody>
          <a:bodyPr lIns="0" r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bg2"/>
              </a:buClr>
              <a:buSzPct val="100000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D620418-EEB2-4760-B008-A8F072EDD2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9B2C728-A5A1-4484-A619-4E9E480843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EB014FE1-F0E6-4EE1-923A-906D66CBAB5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1612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  <p15:guide id="4" orient="horz" pos="912">
          <p15:clr>
            <a:srgbClr val="FBAE40"/>
          </p15:clr>
        </p15:guide>
        <p15:guide id="5" orient="horz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Subtitle and Contents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C3BFEB-E3E2-40B7-A253-8DF9A4ADA8F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00" y="1347732"/>
            <a:ext cx="11582400" cy="404868"/>
          </a:xfrm>
          <a:prstGeom prst="rect">
            <a:avLst/>
          </a:prstGeom>
        </p:spPr>
        <p:txBody>
          <a:bodyPr lIns="0" rIns="0" anchor="t" anchorCtr="0"/>
          <a:lstStyle>
            <a:lvl1pPr marL="0" indent="0"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62BD97-CE5D-4353-8684-0E76CAC1F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8800"/>
            <a:ext cx="11582400" cy="4572000"/>
          </a:xfrm>
          <a:prstGeom prst="rect">
            <a:avLst/>
          </a:prstGeom>
        </p:spPr>
        <p:txBody>
          <a:bodyPr lIns="0" rIns="0"/>
          <a:lstStyle>
            <a:lvl1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0099" indent="-300543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9363" indent="-230701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»"/>
              <a:defRPr kumimoji="1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66800" indent="-228584" algn="l" defTabSz="914400" rtl="0" eaLnBrk="1" latinLnBrk="0" hangingPunct="1">
              <a:lnSpc>
                <a:spcPct val="100000"/>
              </a:lnSpc>
              <a:buClr>
                <a:schemeClr val="bg2"/>
              </a:buClr>
              <a:buSzPct val="100000"/>
              <a:buFont typeface="Arial" panose="020B0604020202020204" pitchFamily="34" charset="0"/>
              <a:buChar char="•"/>
              <a:defRPr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76293CAC-E1C7-430F-9B47-1D1372474C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9DBFC91C-8CCE-4BFA-A2DB-040D53241C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2BDF944-3173-46A4-AE85-8B2DF233C2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654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EBCAF-3648-48E6-94AE-A0754A073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6C2DE-7ADB-4101-BB21-F4BEAAD70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3ED58-DE53-42E0-A321-BA73EAD15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C868D-D0C0-499C-9188-4627C2F5494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09393-F508-4A34-88F9-500F342ED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62604-64CB-4B4C-81D0-CEF29D4B4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7694-D32B-46F8-AB87-97A19575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1703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133D873-0981-44B3-9F23-FE6A66F25CCB}"/>
              </a:ext>
            </a:extLst>
          </p:cNvPr>
          <p:cNvSpPr/>
          <p:nvPr userDrawn="1"/>
        </p:nvSpPr>
        <p:spPr bwMode="gray">
          <a:xfrm>
            <a:off x="4060824" y="1981200"/>
            <a:ext cx="4067176" cy="355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latin typeface="+mn-lt"/>
            </a:endParaRP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7F5A84BC-8CC7-416E-9A02-8994A246FEE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981200"/>
            <a:ext cx="4060825" cy="3556000"/>
          </a:xfrm>
          <a:prstGeom prst="rect">
            <a:avLst/>
          </a:prstGeom>
        </p:spPr>
        <p:txBody>
          <a:bodyPr tIns="457200"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24F236D9-79B7-45F4-A450-3A5A22D976B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28000" y="1981200"/>
            <a:ext cx="4060825" cy="3556000"/>
          </a:xfrm>
          <a:prstGeom prst="rect">
            <a:avLst/>
          </a:prstGeom>
        </p:spPr>
        <p:txBody>
          <a:bodyPr tIns="457200"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62C69F86-EB6F-4E6A-A481-EF2943D418E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4265612" y="3419022"/>
            <a:ext cx="3657600" cy="752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2pPr>
            <a:lvl3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3pPr>
            <a:lvl4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4pPr>
            <a:lvl5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5pPr>
            <a:lvl6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6pPr>
            <a:lvl7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7pPr>
            <a:lvl8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8pPr>
            <a:lvl9pPr marL="0" indent="0" algn="ctr">
              <a:spcBef>
                <a:spcPts val="0"/>
              </a:spcBef>
              <a:buNone/>
              <a:defRPr sz="2400" b="1">
                <a:solidFill>
                  <a:srgbClr val="FFFFFF"/>
                </a:solidFill>
              </a:defRPr>
            </a:lvl9pPr>
          </a:lstStyle>
          <a:p>
            <a:pPr lvl="0"/>
            <a:r>
              <a:rPr dirty="0"/>
              <a:t>Click to add heading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2265DCB-702C-4B39-866D-759DBA9B8EF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 bwMode="white">
          <a:xfrm>
            <a:off x="4265612" y="4267200"/>
            <a:ext cx="3657600" cy="7266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2pPr>
            <a:lvl3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3pPr>
            <a:lvl4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4pPr>
            <a:lvl5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5pPr>
            <a:lvl6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6pPr>
            <a:lvl7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7pPr>
            <a:lvl8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8pPr>
            <a:lvl9pPr marL="0" indent="0" algn="ctr">
              <a:spcBef>
                <a:spcPts val="0"/>
              </a:spcBef>
              <a:buNone/>
              <a:defRPr sz="1600" b="0">
                <a:solidFill>
                  <a:srgbClr val="FFFFFF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7229CF78-FD03-4D68-8B06-A070ACC258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3E5A779-8138-44AD-8594-A3305B7734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13" name="Slide Number Placeholder 2">
            <a:extLst>
              <a:ext uri="{FF2B5EF4-FFF2-40B4-BE49-F238E27FC236}">
                <a16:creationId xmlns:a16="http://schemas.microsoft.com/office/drawing/2014/main" id="{C64B3573-DB9B-417D-84AB-8F4B046431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56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Full Image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E9BC70B-1571-475A-A3CC-BC50D4D7BF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457200"/>
            <a:ext cx="12192000" cy="6400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EF93357-ACE0-401E-B673-E62DD3B4B6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640080"/>
            <a:ext cx="11582400" cy="55220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defRPr lang="en-US" dirty="0"/>
            </a:lvl1pPr>
          </a:lstStyle>
          <a:p>
            <a:r>
              <a:rPr lang="en-US" dirty="0"/>
              <a:t>[Title]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22B1381-D1EC-4B1F-A760-D0DE414C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387C637C-368D-4D98-8DB5-ECF98C4A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4817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 Band - BH-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5">
            <a:extLst>
              <a:ext uri="{FF2B5EF4-FFF2-40B4-BE49-F238E27FC236}">
                <a16:creationId xmlns:a16="http://schemas.microsoft.com/office/drawing/2014/main" id="{28220791-D495-4D87-90C8-E922F6083C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752600"/>
            <a:ext cx="12192000" cy="33782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982ECDED-16BD-46CC-9E54-CE94F6377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E5BC33B8-03C1-47C6-B7A6-54A669710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93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uccess Story (Unnam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730090F6-DCC4-4D36-8C94-183E108D8C49}"/>
              </a:ext>
            </a:extLst>
          </p:cNvPr>
          <p:cNvSpPr/>
          <p:nvPr userDrawn="1"/>
        </p:nvSpPr>
        <p:spPr>
          <a:xfrm>
            <a:off x="4114800" y="5346981"/>
            <a:ext cx="8083677" cy="1060704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E9BC70B-1571-475A-A3CC-BC50D4D7BFD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457200"/>
            <a:ext cx="4114800" cy="6400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7” x ‘ 4.5” @ 96dpi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22B1381-D1EC-4B1F-A760-D0DE414C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387C637C-368D-4D98-8DB5-ECF98C4A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graphicFrame>
        <p:nvGraphicFramePr>
          <p:cNvPr id="8" name="Body Copy">
            <a:extLst>
              <a:ext uri="{FF2B5EF4-FFF2-40B4-BE49-F238E27FC236}">
                <a16:creationId xmlns:a16="http://schemas.microsoft.com/office/drawing/2014/main" id="{97B60F81-633F-4646-AA98-205101671A2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85458673"/>
              </p:ext>
            </p:extLst>
          </p:nvPr>
        </p:nvGraphicFramePr>
        <p:xfrm>
          <a:off x="4419600" y="1231508"/>
          <a:ext cx="7467600" cy="416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0780">
                  <a:extLst>
                    <a:ext uri="{9D8B030D-6E8A-4147-A177-3AD203B41FA5}">
                      <a16:colId xmlns:a16="http://schemas.microsoft.com/office/drawing/2014/main" val="946091691"/>
                    </a:ext>
                  </a:extLst>
                </a:gridCol>
                <a:gridCol w="192630">
                  <a:extLst>
                    <a:ext uri="{9D8B030D-6E8A-4147-A177-3AD203B41FA5}">
                      <a16:colId xmlns:a16="http://schemas.microsoft.com/office/drawing/2014/main" val="1729550602"/>
                    </a:ext>
                  </a:extLst>
                </a:gridCol>
                <a:gridCol w="2360780">
                  <a:extLst>
                    <a:ext uri="{9D8B030D-6E8A-4147-A177-3AD203B41FA5}">
                      <a16:colId xmlns:a16="http://schemas.microsoft.com/office/drawing/2014/main" val="1614543895"/>
                    </a:ext>
                  </a:extLst>
                </a:gridCol>
                <a:gridCol w="192630">
                  <a:extLst>
                    <a:ext uri="{9D8B030D-6E8A-4147-A177-3AD203B41FA5}">
                      <a16:colId xmlns:a16="http://schemas.microsoft.com/office/drawing/2014/main" val="4208229438"/>
                    </a:ext>
                  </a:extLst>
                </a:gridCol>
                <a:gridCol w="2360780">
                  <a:extLst>
                    <a:ext uri="{9D8B030D-6E8A-4147-A177-3AD203B41FA5}">
                      <a16:colId xmlns:a16="http://schemas.microsoft.com/office/drawing/2014/main" val="1081490778"/>
                    </a:ext>
                  </a:extLst>
                </a:gridCol>
              </a:tblGrid>
              <a:tr h="416716"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Business need</a:t>
                      </a:r>
                      <a:r>
                        <a:rPr kumimoji="1" lang="en-US" sz="18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sz="18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Solution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sz="18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Outcomes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4790786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4403474F-4C11-4C2F-9EC3-2AA63BBDF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9600" y="549046"/>
            <a:ext cx="6414655" cy="552204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defRPr lang="en-US" sz="1800" b="1" dirty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Published Case Study Headline in Title Case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C834197-400F-446C-8C06-80562BDF75A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19599" y="1717037"/>
            <a:ext cx="2359152" cy="3683175"/>
          </a:xfrm>
          <a:prstGeom prst="rect">
            <a:avLst/>
          </a:prstGeom>
        </p:spPr>
        <p:txBody>
          <a:bodyPr lIns="0"/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sz="1050">
                <a:solidFill>
                  <a:schemeClr val="tx1"/>
                </a:solidFill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endParaRPr lang="en-GB" sz="1050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E09CAB2B-0D59-4F3A-8262-32034F757D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81825" y="1717037"/>
            <a:ext cx="2359152" cy="3683175"/>
          </a:xfrm>
          <a:prstGeom prst="rect">
            <a:avLst/>
          </a:prstGeom>
        </p:spPr>
        <p:txBody>
          <a:bodyPr lIns="0"/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kumimoji="1" lang="en-GB" sz="105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endParaRPr lang="en-US" sz="1050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4C75FEB-4BF0-4940-9459-71F22DCD8A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8048" y="1717037"/>
            <a:ext cx="2359152" cy="3683175"/>
          </a:xfrm>
          <a:prstGeom prst="rect">
            <a:avLst/>
          </a:prstGeom>
        </p:spPr>
        <p:txBody>
          <a:bodyPr lIns="0"/>
          <a:lstStyle>
            <a:lvl1pPr marL="55563" indent="0" fontAlgn="base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Tx/>
              <a:buNone/>
              <a:defRPr kumimoji="1" lang="en-GB" sz="105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pPr marL="227013" marR="0" lvl="0" indent="-171450" algn="l" defTabSz="6095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sz="1050" dirty="0">
              <a:solidFill>
                <a:srgbClr val="444444"/>
              </a:solidFill>
              <a:ea typeface="Museo Sans For Dell" pitchFamily="2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B500611-86D1-47D6-81ED-99234D6492D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0945813" y="565610"/>
            <a:ext cx="941387" cy="552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50"/>
            </a:lvl1pPr>
            <a:lvl2pPr>
              <a:buNone/>
              <a:defRPr sz="1000"/>
            </a:lvl2pPr>
            <a:lvl3pPr>
              <a:buNone/>
              <a:defRPr sz="10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/>
            <a:r>
              <a:rPr lang="en-US" dirty="0"/>
              <a:t>Logo should fit in this area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EE4AB24-9081-497B-9837-5F6FFC203E3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19599" y="5404672"/>
            <a:ext cx="7467600" cy="57641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Enter a quote here, up to three lines, beginning and ending with quotation marks. </a:t>
            </a:r>
          </a:p>
          <a:p>
            <a:pPr lvl="0"/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CCD48BF2-48F6-46DC-91F6-F36BEC0F038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68924" y="6092236"/>
            <a:ext cx="6518275" cy="339873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2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1200" dirty="0"/>
              <a:t>- Client’s First and Last Name in bold type, Job Title, Organization Name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090093CD-BB1C-4B90-B24C-4BA444F754B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707526" y="6492548"/>
            <a:ext cx="2179674" cy="2619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1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sz="1100" dirty="0"/>
              <a:t>READ THE CASE STUDY &gt;&gt;</a:t>
            </a:r>
            <a:endParaRPr lang="en-US" dirty="0"/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11324375-FF8B-40FF-8241-997A048B5F3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495826" y="6492548"/>
            <a:ext cx="2032222" cy="2619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1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sz="1100" dirty="0"/>
              <a:t>WATCH THE VIDEO &gt;&gt;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1683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1CBDC-1C5E-4B4B-8C0B-BDD3ED706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1A38C-87ED-48BD-AA66-CCF15C6A90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5E447-B861-40AE-93FC-707881951F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3A638-B58C-40BD-85A6-CB65B1C19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C868D-D0C0-499C-9188-4627C2F5494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40B424-6054-43D2-BF40-F460664E5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DD55F3-7372-4C8E-ACD6-43E741582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7694-D32B-46F8-AB87-97A19575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729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366A5-39B2-4709-8953-E498EAF04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2EC8A9-60F8-4BE1-9AC1-D8BAFF1F0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1DC889-65BA-4DC0-BC0F-BBF5442C7F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94166A-570C-462F-B42A-08BEC813DF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AB94B7-06B0-4949-AB39-0A11A792B8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FDB211-58B0-4471-8008-26839950C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C868D-D0C0-499C-9188-4627C2F5494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4EB3F9-F528-4D9B-9A18-A41E9362A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A56B4B-B6BD-481F-88F2-18C040F47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7694-D32B-46F8-AB87-97A19575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867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BCA43-8021-4FA1-8967-0DE2E4883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FB8107-23A9-4D75-AC98-10665E754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C868D-D0C0-499C-9188-4627C2F5494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079977-B741-43E6-81B1-76E70D562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A20AF2-8638-40E9-82BE-3D16CFDA3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7694-D32B-46F8-AB87-97A19575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43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F24D0B-EDC1-4F0F-ADF0-05E60DA06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C868D-D0C0-499C-9188-4627C2F5494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F6E264-E8D4-465A-A4BF-6651FD83E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6E3288-230E-4086-BCCE-C657A7118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7694-D32B-46F8-AB87-97A19575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786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F3F61-6B59-4AE9-B2B1-42EF5C51A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989DB-1BE0-4ADF-AF67-22AE32B25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D8D323-B319-444E-9381-DB2D3A195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21CC5F-7CEE-4E01-A2B6-DEFE05B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C868D-D0C0-499C-9188-4627C2F5494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4296D6-72DD-4BD7-A528-F951B347B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C1A52D-FE52-431D-96B5-B971D1EF0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7694-D32B-46F8-AB87-97A19575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730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D15C4-1AF5-402B-AF0A-2A600C177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A9090A-7562-4B63-ABC5-3736FF751D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DB03E1-888A-4D41-8EB1-ADE5446A4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8A2F79-7906-4DBA-81B9-0AEAF256A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C868D-D0C0-499C-9188-4627C2F5494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0563EF-B142-4C08-AC74-A1A284BDE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8FA2C-6D26-499D-97D6-E7AC1BDBA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7694-D32B-46F8-AB87-97A19575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1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632693-2E7A-4AE3-ADAC-0482E5FA6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F792B-54B4-4DA7-819A-03138B760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6EC33-6C5C-4C34-BF9E-A59451054D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C868D-D0C0-499C-9188-4627C2F5494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CC6B69-BB7F-4088-9670-798EF115C9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837B9-195F-4210-AAEB-E2314063D7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97694-D32B-46F8-AB87-97A19575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562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/>
        </p:nvSpPr>
        <p:spPr>
          <a:xfrm>
            <a:off x="0" y="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0" i="0" dirty="0">
              <a:solidFill>
                <a:schemeClr val="tx1"/>
              </a:solidFill>
              <a:latin typeface="HGPGothicE" charset="-128"/>
              <a:ea typeface="HGPGothicE" charset="-128"/>
            </a:endParaRP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4DEE24DF-B91C-4576-BFF5-B02A5E213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 algn="ctr">
              <a:defRPr sz="800">
                <a:solidFill>
                  <a:schemeClr val="accent2"/>
                </a:solidFill>
              </a:defRPr>
            </a:lvl1pPr>
          </a:lstStyle>
          <a:p>
            <a:fld id="{92EA2340-BE12-4138-BE15-7C339B03EB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065F47C-01F7-42CF-BA47-6ACD89130B1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152956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2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marL="225425" indent="115888" algn="l" defTabSz="609555" rtl="0" eaLnBrk="1" fontAlgn="base" hangingPunct="1">
        <a:spcBef>
          <a:spcPct val="0"/>
        </a:spcBef>
        <a:spcAft>
          <a:spcPct val="0"/>
        </a:spcAft>
        <a:tabLst/>
        <a:defRPr kumimoji="1" lang="en-US" sz="2400" b="0" i="0" kern="1200" spc="0" baseline="0" smtClean="0">
          <a:solidFill>
            <a:schemeClr val="tx1"/>
          </a:solidFill>
          <a:latin typeface="+mj-ea"/>
          <a:ea typeface="+mj-ea"/>
          <a:cs typeface="Arial"/>
        </a:defRPr>
      </a:lvl1pPr>
      <a:lvl2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2pPr>
      <a:lvl3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3pPr>
      <a:lvl4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4pPr>
      <a:lvl5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5pPr>
      <a:lvl6pPr marL="609555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6pPr>
      <a:lvl7pPr marL="1219110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7pPr>
      <a:lvl8pPr marL="1828664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8pPr>
      <a:lvl9pPr marL="2438218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9pPr>
    </p:titleStyle>
    <p:bodyStyle>
      <a:lvl1pPr marL="226468" indent="-226468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910099" indent="-30054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2pPr>
      <a:lvl3pPr marL="1454042" indent="-23493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3pPr>
      <a:lvl4pPr marL="2059363" indent="-230701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4pPr>
      <a:lvl5pPr marL="2666800" indent="-228584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5pPr>
      <a:lvl6pPr marL="335254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7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orient="horz" pos="4032">
          <p15:clr>
            <a:srgbClr val="F26B43"/>
          </p15:clr>
        </p15:guide>
        <p15:guide id="3" orient="horz" pos="288">
          <p15:clr>
            <a:srgbClr val="F26B43"/>
          </p15:clr>
        </p15:guide>
        <p15:guide id="4" pos="7488">
          <p15:clr>
            <a:srgbClr val="F26B43"/>
          </p15:clr>
        </p15:guide>
        <p15:guide id="5" pos="19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/>
        </p:nvSpPr>
        <p:spPr>
          <a:xfrm>
            <a:off x="0" y="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0" i="0" dirty="0">
              <a:solidFill>
                <a:schemeClr val="tx1"/>
              </a:solidFill>
              <a:latin typeface="HGPGothicE" charset="-128"/>
              <a:ea typeface="HGPGothicE" charset="-128"/>
            </a:endParaRP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4DEE24DF-B91C-4576-BFF5-B02A5E213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 algn="ctr">
              <a:defRPr sz="800">
                <a:solidFill>
                  <a:schemeClr val="accent2"/>
                </a:solidFill>
              </a:defRPr>
            </a:lvl1pPr>
          </a:lstStyle>
          <a:p>
            <a:fld id="{92EA2340-BE12-4138-BE15-7C339B03EB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065F47C-01F7-42CF-BA47-6ACD89130B1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152956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831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marL="225425" indent="115888" algn="l" defTabSz="609555" rtl="0" eaLnBrk="1" fontAlgn="base" hangingPunct="1">
        <a:spcBef>
          <a:spcPct val="0"/>
        </a:spcBef>
        <a:spcAft>
          <a:spcPct val="0"/>
        </a:spcAft>
        <a:tabLst/>
        <a:defRPr kumimoji="1" lang="en-US" sz="2400" b="0" i="0" kern="1200" spc="0" baseline="0" smtClean="0">
          <a:solidFill>
            <a:schemeClr val="tx1"/>
          </a:solidFill>
          <a:latin typeface="+mj-ea"/>
          <a:ea typeface="+mj-ea"/>
          <a:cs typeface="Arial"/>
        </a:defRPr>
      </a:lvl1pPr>
      <a:lvl2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2pPr>
      <a:lvl3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3pPr>
      <a:lvl4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4pPr>
      <a:lvl5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5pPr>
      <a:lvl6pPr marL="609555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6pPr>
      <a:lvl7pPr marL="1219110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7pPr>
      <a:lvl8pPr marL="1828664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8pPr>
      <a:lvl9pPr marL="2438218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9pPr>
    </p:titleStyle>
    <p:bodyStyle>
      <a:lvl1pPr marL="226468" indent="-226468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910099" indent="-30054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2pPr>
      <a:lvl3pPr marL="1454042" indent="-23493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3pPr>
      <a:lvl4pPr marL="2059363" indent="-230701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4pPr>
      <a:lvl5pPr marL="2666800" indent="-228584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5pPr>
      <a:lvl6pPr marL="335254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7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orient="horz" pos="4032">
          <p15:clr>
            <a:srgbClr val="F26B43"/>
          </p15:clr>
        </p15:guide>
        <p15:guide id="3" orient="horz" pos="288">
          <p15:clr>
            <a:srgbClr val="F26B43"/>
          </p15:clr>
        </p15:guide>
        <p15:guide id="4" pos="7488">
          <p15:clr>
            <a:srgbClr val="F26B43"/>
          </p15:clr>
        </p15:guide>
        <p15:guide id="5" pos="19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.nttdata.com/en/case-studies/The-Calgary-Drop-In-Centre-Client-Story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3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Placeholder 33" descr="A hand holding a video game remote control&#10;&#10;Description automatically generated">
            <a:extLst>
              <a:ext uri="{FF2B5EF4-FFF2-40B4-BE49-F238E27FC236}">
                <a16:creationId xmlns:a16="http://schemas.microsoft.com/office/drawing/2014/main" id="{014FC0F0-656E-4979-BF92-7DC16389A73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457200"/>
            <a:ext cx="4114800" cy="640080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E7E606-606D-4583-8208-6E2543F6B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 dirty="0"/>
              <a:t>© 2022 NTT DATA, Inc. All rights reserved.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E6B2CA-02E8-49DE-9F09-1BE4897F5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EA2340-BE12-4138-BE15-7C339B03EB4B}" type="slidenum">
              <a:rPr lang="en-US" noProof="0" smtClean="0"/>
              <a:pPr lvl="0"/>
              <a:t>1</a:t>
            </a:fld>
            <a:endParaRPr lang="en-US" noProof="0"/>
          </a:p>
        </p:txBody>
      </p:sp>
      <p:sp>
        <p:nvSpPr>
          <p:cNvPr id="29" name="Title 28">
            <a:extLst>
              <a:ext uri="{FF2B5EF4-FFF2-40B4-BE49-F238E27FC236}">
                <a16:creationId xmlns:a16="http://schemas.microsoft.com/office/drawing/2014/main" id="{8FB07EE8-1429-41BA-B3B6-1CD3CFF57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Pixels to Policies: How Small IT Changes </a:t>
            </a:r>
            <a:br>
              <a:rPr lang="en-IN" dirty="0"/>
            </a:br>
            <a:r>
              <a:rPr lang="en-IN" dirty="0"/>
              <a:t>Make a Big Difference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282B275B-0E98-4E97-9E5B-99445CE1E08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200" dirty="0"/>
              <a:t>The hundreds of established processes that the Calgary Drop-In Centre (the DI) runs on are geared to provide the highest quality of care possible. Separately, each stream is developed to deliver a specific service — be it shelter, identification, maintenance or administration — with workflow choices based on the situation.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5977FB07-B0E9-49CB-A6E2-5BE338661F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1200" dirty="0"/>
              <a:t>Recently, the DI took the first steps to revolutionize these processes, bringing all data into one operational service, Microsoft Dynamics 365. It allows staff to turn to a trusted source, leading to better-informed decisions and an overall stronger organization.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502AE0E9-0A4F-42FB-84C9-6EC4A2F11C0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27013" indent="-171450">
              <a:buFont typeface="Arial" panose="020B0604020202020204" pitchFamily="34" charset="0"/>
              <a:buChar char="•"/>
            </a:pPr>
            <a:r>
              <a:rPr lang="en-US" sz="1200" dirty="0"/>
              <a:t>Leverages the strengths of the DI’s CRM and other Dynamics applications for intelligent modification for each department</a:t>
            </a:r>
          </a:p>
          <a:p>
            <a:pPr marL="227013" indent="-171450">
              <a:buFont typeface="Arial" panose="020B0604020202020204" pitchFamily="34" charset="0"/>
              <a:buChar char="•"/>
            </a:pPr>
            <a:r>
              <a:rPr lang="en-US" sz="1200" dirty="0"/>
              <a:t>Simplifies triage and scheduling of maintenance tickets</a:t>
            </a:r>
          </a:p>
          <a:p>
            <a:pPr marL="227013" indent="-171450">
              <a:buFont typeface="Arial" panose="020B0604020202020204" pitchFamily="34" charset="0"/>
              <a:buChar char="•"/>
            </a:pPr>
            <a:r>
              <a:rPr lang="en-US" sz="1200" dirty="0"/>
              <a:t>Improves building safety through health-related tasks and instant notifications</a:t>
            </a:r>
          </a:p>
          <a:p>
            <a:pPr marL="227013" indent="-171450">
              <a:buFont typeface="Arial" panose="020B0604020202020204" pitchFamily="34" charset="0"/>
              <a:buChar char="•"/>
            </a:pPr>
            <a:r>
              <a:rPr lang="en-US" sz="1200" dirty="0"/>
              <a:t>Delivers an easy method for staff and volunteers to request help, and organizes the IT team’s time</a:t>
            </a:r>
            <a:endParaRPr lang="en-IN" sz="1200" dirty="0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B4B77E28-1495-4BAB-A26B-ABE38422E3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19599" y="5603189"/>
            <a:ext cx="7467600" cy="576410"/>
          </a:xfrm>
        </p:spPr>
        <p:txBody>
          <a:bodyPr/>
          <a:lstStyle/>
          <a:p>
            <a:pPr lvl="0"/>
            <a:r>
              <a:rPr lang="en-US" sz="1400" dirty="0">
                <a:solidFill>
                  <a:srgbClr val="FFFFFF"/>
                </a:solidFill>
                <a:ea typeface="Museo Sans For Dell" pitchFamily="2" charset="0"/>
                <a:cs typeface="Arial" panose="020B0604020202020204" pitchFamily="34" charset="0"/>
              </a:rPr>
              <a:t>The Calgary Drop-In Centre used Microsoft Dynamics 365 and Azure to improve delivery of human services.</a:t>
            </a:r>
            <a:endParaRPr lang="en-US" sz="1400" dirty="0"/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E2C1C12E-1F60-4955-A0FF-9A785264480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READ THE CASE STUDY &gt;&gt;</a:t>
            </a:r>
            <a:endParaRPr lang="en-US" dirty="0"/>
          </a:p>
          <a:p>
            <a:endParaRPr lang="en-US" dirty="0"/>
          </a:p>
        </p:txBody>
      </p:sp>
      <p:sp>
        <p:nvSpPr>
          <p:cNvPr id="15" name="Quote text">
            <a:extLst>
              <a:ext uri="{FF2B5EF4-FFF2-40B4-BE49-F238E27FC236}">
                <a16:creationId xmlns:a16="http://schemas.microsoft.com/office/drawing/2014/main" id="{88A09513-6029-4A83-96DA-BCA8AA2A1B64}"/>
              </a:ext>
            </a:extLst>
          </p:cNvPr>
          <p:cNvSpPr txBox="1">
            <a:spLocks/>
          </p:cNvSpPr>
          <p:nvPr/>
        </p:nvSpPr>
        <p:spPr>
          <a:xfrm>
            <a:off x="-97656" y="3429000"/>
            <a:ext cx="7513139" cy="1335296"/>
          </a:xfrm>
          <a:prstGeom prst="rect">
            <a:avLst/>
          </a:prstGeom>
        </p:spPr>
        <p:txBody>
          <a:bodyPr lIns="0" tIns="0" rIns="0" bIns="0" anchor="ctr"/>
          <a:lstStyle/>
          <a:p>
            <a:pPr marL="88871" marR="0" lvl="0" indent="-8887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Tx/>
              <a:buFontTx/>
              <a:buNone/>
              <a:tabLst/>
              <a:defRPr/>
            </a:pPr>
            <a:endParaRPr kumimoji="1" lang="en-US" sz="11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Museo Sans For Dell" pitchFamily="2" charset="0"/>
              <a:cs typeface="Arial" panose="020B0604020202020204" pitchFamily="34" charset="0"/>
            </a:endParaRPr>
          </a:p>
        </p:txBody>
      </p:sp>
      <p:pic>
        <p:nvPicPr>
          <p:cNvPr id="30" name="Picture 2" descr="Calgary logo">
            <a:extLst>
              <a:ext uri="{FF2B5EF4-FFF2-40B4-BE49-F238E27FC236}">
                <a16:creationId xmlns:a16="http://schemas.microsoft.com/office/drawing/2014/main" id="{80BB8B7F-8D45-4C5A-A739-438678B1D1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08" b="21473"/>
          <a:stretch/>
        </p:blipFill>
        <p:spPr bwMode="auto">
          <a:xfrm>
            <a:off x="10834255" y="612203"/>
            <a:ext cx="1052944" cy="418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7584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randed Header - Human (BH-H)">
  <a:themeElements>
    <a:clrScheme name="NTT DATA 2019">
      <a:dk1>
        <a:srgbClr val="1C1C1C"/>
      </a:dk1>
      <a:lt1>
        <a:srgbClr val="FFFFFF"/>
      </a:lt1>
      <a:dk2>
        <a:srgbClr val="0F1C50"/>
      </a:dk2>
      <a:lt2>
        <a:srgbClr val="0080B1"/>
      </a:lt2>
      <a:accent1>
        <a:srgbClr val="C2CEE6"/>
      </a:accent1>
      <a:accent2>
        <a:srgbClr val="6785C1"/>
      </a:accent2>
      <a:accent3>
        <a:srgbClr val="E6B600"/>
      </a:accent3>
      <a:accent4>
        <a:srgbClr val="BC4328"/>
      </a:accent4>
      <a:accent5>
        <a:srgbClr val="83B254"/>
      </a:accent5>
      <a:accent6>
        <a:srgbClr val="AA3C80"/>
      </a:accent6>
      <a:hlink>
        <a:srgbClr val="0000FF"/>
      </a:hlink>
      <a:folHlink>
        <a:srgbClr val="800080"/>
      </a:folHlink>
    </a:clrScheme>
    <a:fontScheme name="源真ゴシック P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TT DATA Services Presentation Template-2020.potx" id="{DA333F01-C82D-45D1-A260-C1837AF8FC07}" vid="{0521A6B9-75F9-441C-BEDC-6293976E021C}"/>
    </a:ext>
  </a:extLst>
</a:theme>
</file>

<file path=ppt/theme/theme3.xml><?xml version="1.0" encoding="utf-8"?>
<a:theme xmlns:a="http://schemas.openxmlformats.org/drawingml/2006/main" name="Branded Header - Human (BH-H)">
  <a:themeElements>
    <a:clrScheme name="NTT DATA 2019">
      <a:dk1>
        <a:srgbClr val="1C1C1C"/>
      </a:dk1>
      <a:lt1>
        <a:srgbClr val="FFFFFF"/>
      </a:lt1>
      <a:dk2>
        <a:srgbClr val="0F1C50"/>
      </a:dk2>
      <a:lt2>
        <a:srgbClr val="0080B1"/>
      </a:lt2>
      <a:accent1>
        <a:srgbClr val="C2CEE6"/>
      </a:accent1>
      <a:accent2>
        <a:srgbClr val="6785C1"/>
      </a:accent2>
      <a:accent3>
        <a:srgbClr val="E6B600"/>
      </a:accent3>
      <a:accent4>
        <a:srgbClr val="BC4328"/>
      </a:accent4>
      <a:accent5>
        <a:srgbClr val="83B254"/>
      </a:accent5>
      <a:accent6>
        <a:srgbClr val="AA3C80"/>
      </a:accent6>
      <a:hlink>
        <a:srgbClr val="0000FF"/>
      </a:hlink>
      <a:folHlink>
        <a:srgbClr val="800080"/>
      </a:folHlink>
    </a:clrScheme>
    <a:fontScheme name="NTTD Case Stud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TT DATA Services Presentation Template-2020.potx" id="{DA333F01-C82D-45D1-A260-C1837AF8FC07}" vid="{0521A6B9-75F9-441C-BEDC-6293976E021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6083f01-a068-47f1-8adf-70eb39868ea3">
      <Terms xmlns="http://schemas.microsoft.com/office/infopath/2007/PartnerControls"/>
    </lcf76f155ced4ddcb4097134ff3c332f>
    <TaxCatchAll xmlns="88277476-d7b8-4914-a8c1-9da81a4263ec">
      <Value>1392</Value>
      <Value>966</Value>
      <Value>1068</Value>
      <Value>1181</Value>
      <Value>992</Value>
      <Value>1006</Value>
      <Value>994</Value>
      <Value>1069</Value>
    </TaxCatchAl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914045BB87554FBB8598C8659C1BF8" ma:contentTypeVersion="15" ma:contentTypeDescription="Create a new document." ma:contentTypeScope="" ma:versionID="d4458c26a0df285a56c56f3630586053">
  <xsd:schema xmlns:xsd="http://www.w3.org/2001/XMLSchema" xmlns:xs="http://www.w3.org/2001/XMLSchema" xmlns:p="http://schemas.microsoft.com/office/2006/metadata/properties" xmlns:ns2="f6083f01-a068-47f1-8adf-70eb39868ea3" xmlns:ns3="fe39a376-d69a-42bf-9fc5-21fd93f6fe2e" xmlns:ns4="88277476-d7b8-4914-a8c1-9da81a4263ec" targetNamespace="http://schemas.microsoft.com/office/2006/metadata/properties" ma:root="true" ma:fieldsID="420d43d1c53d544c478e1bce1818d880" ns2:_="" ns3:_="" ns4:_="">
    <xsd:import namespace="f6083f01-a068-47f1-8adf-70eb39868ea3"/>
    <xsd:import namespace="fe39a376-d69a-42bf-9fc5-21fd93f6fe2e"/>
    <xsd:import namespace="88277476-d7b8-4914-a8c1-9da81a4263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083f01-a068-47f1-8adf-70eb39868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6ec8287-7dca-4284-bf64-ff5b888be5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39a376-d69a-42bf-9fc5-21fd93f6fe2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277476-d7b8-4914-a8c1-9da81a4263ec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c2ef8ca2-3d9f-48c4-b01e-540bc7072f74}" ma:internalName="TaxCatchAll" ma:showField="CatchAllData" ma:web="fe39a376-d69a-42bf-9fc5-21fd93f6fe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AD453A-7AF0-4C81-833C-9BA064528D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FF39EA-7097-40B0-B579-1FEE9FF18BFE}">
  <ds:schemaRefs>
    <ds:schemaRef ds:uri="http://schemas.microsoft.com/office/2006/metadata/properties"/>
    <ds:schemaRef ds:uri="http://schemas.microsoft.com/office/infopath/2007/PartnerControls"/>
    <ds:schemaRef ds:uri="bc26e2ee-b72c-4c6e-a116-d9d1821b33eb"/>
  </ds:schemaRefs>
</ds:datastoreItem>
</file>

<file path=customXml/itemProps3.xml><?xml version="1.0" encoding="utf-8"?>
<ds:datastoreItem xmlns:ds="http://schemas.openxmlformats.org/officeDocument/2006/customXml" ds:itemID="{98D96D8F-20B5-4629-B3F8-1B7C3FD96B5E}"/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203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Office Theme</vt:lpstr>
      <vt:lpstr>1_Branded Header - Human (BH-H)</vt:lpstr>
      <vt:lpstr>Branded Header - Human (BH-H)</vt:lpstr>
      <vt:lpstr>Pixels to Policies: How Small IT Changes  Make a Big Difference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Messerschmitt, Amy</dc:creator>
  <cp:lastModifiedBy>Daly, Casey</cp:lastModifiedBy>
  <cp:revision>13</cp:revision>
  <dcterms:created xsi:type="dcterms:W3CDTF">2020-03-31T18:33:19Z</dcterms:created>
  <dcterms:modified xsi:type="dcterms:W3CDTF">2022-07-08T10:52:15Z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0x010100E9914045BB87554FBB8598C8659C1BF8</vt:lpwstr>
  </property>
  <property fmtid="{D5CDD505-2E9C-101B-9397-08002B2CF9AE}" pid="3" name="Business Unit">
    <vt:lpwstr>CAN</vt:lpwstr>
  </property>
  <property fmtid="{D5CDD505-2E9C-101B-9397-08002B2CF9AE}" pid="4" name="Client Executive">
    <vt:lpwstr/>
  </property>
  <property fmtid="{D5CDD505-2E9C-101B-9397-08002B2CF9AE}" pid="5" name="_ExtendedDescription">
    <vt:lpwstr/>
  </property>
  <property fmtid="{D5CDD505-2E9C-101B-9397-08002B2CF9AE}" pid="6" name="Digital_x0020_Offerings_x0020__x002d__x0020_Vertical">
    <vt:lpwstr/>
  </property>
  <property fmtid="{D5CDD505-2E9C-101B-9397-08002B2CF9AE}" pid="7" name="jdea2b503ec449b4a2e4b969f8407188">
    <vt:lpwstr/>
  </property>
  <property fmtid="{D5CDD505-2E9C-101B-9397-08002B2CF9AE}" pid="8" name="le11f2964383494aa1b847eee6f6570e">
    <vt:lpwstr/>
  </property>
  <property fmtid="{D5CDD505-2E9C-101B-9397-08002B2CF9AE}" pid="9" name="n468e1141b5744c1b1cd8b58660bc260">
    <vt:lpwstr>Public Sector|8ff5eea2-6b6c-422c-9286-8bf5d7b66c99</vt:lpwstr>
  </property>
  <property fmtid="{D5CDD505-2E9C-101B-9397-08002B2CF9AE}" pid="10" name="j57eb5f75ba14331b5c88775ee4225ea">
    <vt:lpwstr>Cloud Transformation|d785b596-0690-4cc8-b21a-571b0301b5c8;Consulting|545d1f53-008c-4cd4-8e12-372959dab9d3</vt:lpwstr>
  </property>
  <property fmtid="{D5CDD505-2E9C-101B-9397-08002B2CF9AE}" pid="11" name="pf6ea0f640ca4086b3379b26eac71dde">
    <vt:lpwstr>Case Study|1a366a99-45b1-4579-a590-b3a12be3de6b</vt:lpwstr>
  </property>
  <property fmtid="{D5CDD505-2E9C-101B-9397-08002B2CF9AE}" pid="12" name="Sales_x0020_Stage">
    <vt:lpwstr/>
  </property>
  <property fmtid="{D5CDD505-2E9C-101B-9397-08002B2CF9AE}" pid="13" name="p75538bb9757404e88a7829c85a1ed90">
    <vt:lpwstr/>
  </property>
  <property fmtid="{D5CDD505-2E9C-101B-9397-08002B2CF9AE}" pid="14" name="ifbd129e445747c99996cea1b8a79f55">
    <vt:lpwstr/>
  </property>
  <property fmtid="{D5CDD505-2E9C-101B-9397-08002B2CF9AE}" pid="15" name="Digital_x0020_Offerings_x0020__x002d__x0020_Sub_x002d_Service">
    <vt:lpwstr/>
  </property>
  <property fmtid="{D5CDD505-2E9C-101B-9397-08002B2CF9AE}" pid="16" name="Artifact Type">
    <vt:lpwstr>966;#Case Study|1a366a99-45b1-4579-a590-b3a12be3de6b</vt:lpwstr>
  </property>
  <property fmtid="{D5CDD505-2E9C-101B-9397-08002B2CF9AE}" pid="17" name="kaaebd57c955488dbe4efe662d9a4bd6">
    <vt:lpwstr/>
  </property>
  <property fmtid="{D5CDD505-2E9C-101B-9397-08002B2CF9AE}" pid="18" name="Offering_x0028_s_x0029_">
    <vt:lpwstr/>
  </property>
  <property fmtid="{D5CDD505-2E9C-101B-9397-08002B2CF9AE}" pid="19" name="Portfolio">
    <vt:lpwstr/>
  </property>
  <property fmtid="{D5CDD505-2E9C-101B-9397-08002B2CF9AE}" pid="20" name="Digital_x0020_Offerings_x0020__x002d__x0020_Service">
    <vt:lpwstr/>
  </property>
  <property fmtid="{D5CDD505-2E9C-101B-9397-08002B2CF9AE}" pid="21" name="TaxCatchAll">
    <vt:lpwstr>1392;#The Calgary Drop-In Centre|c8ea3c8a-ac4e-4f17-a66c-c64338313a3a;#966;#Case Study|1a366a99-45b1-4579-a590-b3a12be3de6b;#1068;#Cloud Transformation|d785b596-0690-4cc8-b21a-571b0301b5c8;#1181;#Public Sector|8ff5eea2-6b6c-422c-9286-8bf5d7b66c99;#992;#Consulting Microsoft Services|ecbc26fd-b743-45f6-a5ea-58a45d44323a;#1006;#Public Cloud Managed Services for Azure|78e1b6ef-6442-4f2a-8521-748b35f249c1;#994;#Public Cloud Management|b87d219a-870f-45e5-885d-ce36a9543eab;#1069;#Consulting|545d1f53-008c-4cd4-8e12-372959dab9d3</vt:lpwstr>
  </property>
  <property fmtid="{D5CDD505-2E9C-101B-9397-08002B2CF9AE}" pid="22" name="Topic0">
    <vt:lpwstr/>
  </property>
  <property fmtid="{D5CDD505-2E9C-101B-9397-08002B2CF9AE}" pid="23" name="ja4f48277bea41878f004f86f7b8de80">
    <vt:lpwstr>Public Cloud Managed Services for Azure|78e1b6ef-6442-4f2a-8521-748b35f249c1</vt:lpwstr>
  </property>
  <property fmtid="{D5CDD505-2E9C-101B-9397-08002B2CF9AE}" pid="24" name="i87d9ac449e74a3a8792b67c02985655">
    <vt:lpwstr>Consulting Microsoft Services|ecbc26fd-b743-45f6-a5ea-58a45d44323a;Public Cloud Management|b87d219a-870f-45e5-885d-ce36a9543eab</vt:lpwstr>
  </property>
  <property fmtid="{D5CDD505-2E9C-101B-9397-08002B2CF9AE}" pid="25" name="Capability">
    <vt:lpwstr/>
  </property>
  <property fmtid="{D5CDD505-2E9C-101B-9397-08002B2CF9AE}" pid="26" name="Digital_x0020_Offerings_x0020__x002d__x0020_Customer">
    <vt:lpwstr/>
  </property>
  <property fmtid="{D5CDD505-2E9C-101B-9397-08002B2CF9AE}" pid="27" name="Offering(s)">
    <vt:lpwstr>1068;#Cloud Transformation|d785b596-0690-4cc8-b21a-571b0301b5c8;#1069;#Consulting|545d1f53-008c-4cd4-8e12-372959dab9d3</vt:lpwstr>
  </property>
  <property fmtid="{D5CDD505-2E9C-101B-9397-08002B2CF9AE}" pid="28" name="Digital Offerings - Customer">
    <vt:lpwstr/>
  </property>
  <property fmtid="{D5CDD505-2E9C-101B-9397-08002B2CF9AE}" pid="29" name="Digital Offerings - Sub-Service">
    <vt:lpwstr>1006;#Public Cloud Managed Services for Azure|78e1b6ef-6442-4f2a-8521-748b35f249c1</vt:lpwstr>
  </property>
  <property fmtid="{D5CDD505-2E9C-101B-9397-08002B2CF9AE}" pid="30" name="Sales Stage">
    <vt:lpwstr/>
  </property>
  <property fmtid="{D5CDD505-2E9C-101B-9397-08002B2CF9AE}" pid="31" name="Digital Offerings - Service">
    <vt:lpwstr>992;#Consulting Microsoft Services|ecbc26fd-b743-45f6-a5ea-58a45d44323a;#994;#Public Cloud Management|b87d219a-870f-45e5-885d-ce36a9543eab</vt:lpwstr>
  </property>
  <property fmtid="{D5CDD505-2E9C-101B-9397-08002B2CF9AE}" pid="32" name="Digital Offerings - Vertical">
    <vt:lpwstr>1181;#Public Sector|8ff5eea2-6b6c-422c-9286-8bf5d7b66c99</vt:lpwstr>
  </property>
  <property fmtid="{D5CDD505-2E9C-101B-9397-08002B2CF9AE}" pid="33" name="ContentManager0">
    <vt:lpwstr>20;#David.Sparks@nttdata.com</vt:lpwstr>
  </property>
  <property fmtid="{D5CDD505-2E9C-101B-9397-08002B2CF9AE}" pid="35" name="ContentManager">
    <vt:lpwstr/>
  </property>
  <property fmtid="{D5CDD505-2E9C-101B-9397-08002B2CF9AE}" pid="36" name="Hyperlink">
    <vt:lpwstr>https://us.nttdata.com/en/case-studies/the-calgary-drop-in-centre-client-story, Pixels to Policies: How Small IT Changes Make a Big Difference</vt:lpwstr>
  </property>
  <property fmtid="{D5CDD505-2E9C-101B-9397-08002B2CF9AE}" pid="38" name="Offering">
    <vt:lpwstr>;#Cloud Transformation (Cloud);#Consulting;#</vt:lpwstr>
  </property>
  <property fmtid="{D5CDD505-2E9C-101B-9397-08002B2CF9AE}" pid="39" name="Vertical">
    <vt:lpwstr>;#Public Sector;#</vt:lpwstr>
  </property>
  <property fmtid="{D5CDD505-2E9C-101B-9397-08002B2CF9AE}" pid="40" name="Artifacts">
    <vt:lpwstr>Case Study</vt:lpwstr>
  </property>
  <property fmtid="{D5CDD505-2E9C-101B-9397-08002B2CF9AE}" pid="41" name="ArtifactLevel">
    <vt:lpwstr>;#Canada Consulting;#Service;#</vt:lpwstr>
  </property>
  <property fmtid="{D5CDD505-2E9C-101B-9397-08002B2CF9AE}" pid="44" name="NTT DATA Client">
    <vt:lpwstr>1392;#The Calgary Drop-In Centre|c8ea3c8a-ac4e-4f17-a66c-c64338313a3a</vt:lpwstr>
  </property>
  <property fmtid="{D5CDD505-2E9C-101B-9397-08002B2CF9AE}" pid="45" name="Artifact Type Display Order0">
    <vt:lpwstr>16 Case Study</vt:lpwstr>
  </property>
  <property fmtid="{D5CDD505-2E9C-101B-9397-08002B2CF9AE}" pid="46" name="Marketing Contact0">
    <vt:lpwstr>32</vt:lpwstr>
  </property>
  <property fmtid="{D5CDD505-2E9C-101B-9397-08002B2CF9AE}" pid="47" name="First Release">
    <vt:filetime>2020-04-01T07:00:00Z</vt:filetime>
  </property>
  <property fmtid="{D5CDD505-2E9C-101B-9397-08002B2CF9AE}" pid="48" name="AssetExpiryDate0">
    <vt:filetime>2024-03-31T07:00:00Z</vt:filetime>
  </property>
  <property fmtid="{D5CDD505-2E9C-101B-9397-08002B2CF9AE}" pid="49" name="Recency">
    <vt:lpwstr>Revalidated</vt:lpwstr>
  </property>
  <property fmtid="{D5CDD505-2E9C-101B-9397-08002B2CF9AE}" pid="50" name="Marketing Contact">
    <vt:lpwstr>32;#Daly, Casey</vt:lpwstr>
  </property>
  <property fmtid="{D5CDD505-2E9C-101B-9397-08002B2CF9AE}" pid="51" name="Contact">
    <vt:lpwstr/>
  </property>
  <property fmtid="{D5CDD505-2E9C-101B-9397-08002B2CF9AE}" pid="52" name="Client">
    <vt:lpwstr>The Calgary Drop-In Centre</vt:lpwstr>
  </property>
  <property fmtid="{D5CDD505-2E9C-101B-9397-08002B2CF9AE}" pid="53" name="AssetExpiryDate">
    <vt:filetime>2024-03-31T07:00:00Z</vt:filetime>
  </property>
  <property fmtid="{D5CDD505-2E9C-101B-9397-08002B2CF9AE}" pid="54" name="Sub Service">
    <vt:lpwstr>;#Public Cloud Managed Services for Azure;#</vt:lpwstr>
  </property>
  <property fmtid="{D5CDD505-2E9C-101B-9397-08002B2CF9AE}" pid="55" name="Service">
    <vt:lpwstr>;#Consulting Microsoft Services;#Public Cloud Management (Cloud);#</vt:lpwstr>
  </property>
  <property fmtid="{D5CDD505-2E9C-101B-9397-08002B2CF9AE}" pid="56" name="Artifact Type Display Order">
    <vt:lpwstr>16 Case Study</vt:lpwstr>
  </property>
  <property fmtid="{D5CDD505-2E9C-101B-9397-08002B2CF9AE}" pid="57" name="ContentOwner">
    <vt:lpwstr>32;#Casey.Daly@nttdata.com</vt:lpwstr>
  </property>
  <property fmtid="{D5CDD505-2E9C-101B-9397-08002B2CF9AE}" pid="58" name="Artifact Owner">
    <vt:lpwstr>32;#Casey.Daly@nttdata.com</vt:lpwstr>
  </property>
  <property fmtid="{D5CDD505-2E9C-101B-9397-08002B2CF9AE}" pid="59" name="Content Team Contact">
    <vt:lpwstr>20;#Sparks, David</vt:lpwstr>
  </property>
  <property fmtid="{D5CDD505-2E9C-101B-9397-08002B2CF9AE}" pid="60" name="eab7b00098d045bb867762f9eef290f1">
    <vt:lpwstr>Cloud Transformation|d785b596-0690-4cc8-b21a-571b0301b5c8;Consulting|545d1f53-008c-4cd4-8e12-372959dab9d3</vt:lpwstr>
  </property>
  <property fmtid="{D5CDD505-2E9C-101B-9397-08002B2CF9AE}" pid="61" name="New Offering(s)">
    <vt:lpwstr>1068;#Cloud Transformation|d785b596-0690-4cc8-b21a-571b0301b5c8;#1069;#Consulting|545d1f53-008c-4cd4-8e12-372959dab9d3</vt:lpwstr>
  </property>
  <property fmtid="{D5CDD505-2E9C-101B-9397-08002B2CF9AE}" pid="62" name="Originating Company">
    <vt:lpwstr>Sierra Systems Group, Inc.</vt:lpwstr>
  </property>
  <property fmtid="{D5CDD505-2E9C-101B-9397-08002B2CF9AE}" pid="63" name="Artifact Level">
    <vt:lpwstr>;#Canada Consulting;#</vt:lpwstr>
  </property>
</Properties>
</file>