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9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4"/>
    <p:sldMasterId id="2147483843" r:id="rId5"/>
    <p:sldMasterId id="2147483833" r:id="rId6"/>
    <p:sldMasterId id="2147483803" r:id="rId7"/>
    <p:sldMasterId id="2147483773" r:id="rId8"/>
    <p:sldMasterId id="2147483755" r:id="rId9"/>
    <p:sldMasterId id="2147483854" r:id="rId10"/>
    <p:sldMasterId id="2147483869" r:id="rId11"/>
    <p:sldMasterId id="2147483880" r:id="rId12"/>
    <p:sldMasterId id="2147483893" r:id="rId13"/>
    <p:sldMasterId id="2147483906" r:id="rId14"/>
    <p:sldMasterId id="2147483918" r:id="rId15"/>
  </p:sldMasterIdLst>
  <p:notesMasterIdLst>
    <p:notesMasterId r:id="rId28"/>
  </p:notesMasterIdLst>
  <p:handoutMasterIdLst>
    <p:handoutMasterId r:id="rId29"/>
  </p:handoutMasterIdLst>
  <p:sldIdLst>
    <p:sldId id="2147480818" r:id="rId16"/>
    <p:sldId id="2147480291" r:id="rId17"/>
    <p:sldId id="2147480292" r:id="rId18"/>
    <p:sldId id="10942" r:id="rId19"/>
    <p:sldId id="2147480293" r:id="rId20"/>
    <p:sldId id="2147480796" r:id="rId21"/>
    <p:sldId id="2147480795" r:id="rId22"/>
    <p:sldId id="2147480294" r:id="rId23"/>
    <p:sldId id="317" r:id="rId24"/>
    <p:sldId id="320" r:id="rId25"/>
    <p:sldId id="2147480794" r:id="rId26"/>
    <p:sldId id="2147480797" r:id="rId2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36" userDrawn="1">
          <p15:clr>
            <a:srgbClr val="A4A3A4"/>
          </p15:clr>
        </p15:guide>
        <p15:guide id="4" pos="3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izumi" initials="k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5C1"/>
    <a:srgbClr val="2C2C2C"/>
    <a:srgbClr val="1B1B1B"/>
    <a:srgbClr val="494949"/>
    <a:srgbClr val="471935"/>
    <a:srgbClr val="6D9644"/>
    <a:srgbClr val="9E3A22"/>
    <a:srgbClr val="006E9A"/>
    <a:srgbClr val="C89D00"/>
    <a:srgbClr val="0B1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スタイル (中間)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テーマ スタイル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590" autoAdjust="0"/>
  </p:normalViewPr>
  <p:slideViewPr>
    <p:cSldViewPr snapToObjects="1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  <p:guide pos="3936"/>
        <p:guide pos="37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2" d="100"/>
          <a:sy n="82" d="100"/>
        </p:scale>
        <p:origin x="36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785C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6B-4E04-B91A-B9ED8B4A6101}"/>
              </c:ext>
            </c:extLst>
          </c:dPt>
          <c:dPt>
            <c:idx val="1"/>
            <c:bubble3D val="0"/>
            <c:spPr>
              <a:solidFill>
                <a:srgbClr val="0080B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6B-4E04-B91A-B9ED8B4A610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6B-4E04-B91A-B9ED8B4A6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8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1A331-5310-4818-AC10-A0B358F26D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DB457-D9C3-46A5-B6FD-5589255DE6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5D2DB2-69CE-4E4C-A9C5-74599D4C580F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974CB9-3962-4959-8590-B7B276897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C9A24-3C0F-477A-B9F2-1DAE94A4A8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D46FD-6AF1-461B-A28A-AC789C653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4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87B8588-1665-0A4A-AD47-68FFFFC620D1}" type="datetimeFigureOut">
              <a:rPr lang="ja-JP" altLang="en-US" smtClean="0"/>
              <a:pPr/>
              <a:t>2023/7/4</a:t>
            </a:fld>
            <a:endParaRPr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F9AAED7-EB68-B44B-A29A-E9CFE7A1147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39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kumimoji="1"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90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We are now a $30B powerhouse with expertise and experience to serving our clients at scale.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OEMs partner of choice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/>
              <a:t>A recognized global leaders in Digital Workplace Services by all major Analysts like Gartner, Everest and </a:t>
            </a:r>
            <a:r>
              <a:rPr lang="en-US" b="0" err="1"/>
              <a:t>NelsonHall</a:t>
            </a:r>
            <a:r>
              <a:rPr lang="en-US" b="0"/>
              <a:t>.</a:t>
            </a:r>
          </a:p>
          <a:p>
            <a:endParaRPr lang="en-US" b="1"/>
          </a:p>
          <a:p>
            <a:endParaRPr lang="en-US" b="1"/>
          </a:p>
          <a:p>
            <a:r>
              <a:rPr lang="en-US" b="1"/>
              <a:t>Over 1M users for Cloud Voice &amp; Managed Services with MS Teams and Cisco</a:t>
            </a:r>
          </a:p>
          <a:p>
            <a:endParaRPr lang="en-US"/>
          </a:p>
          <a:p>
            <a:r>
              <a:rPr lang="en-US"/>
              <a:t>Agents for Contact Centers….</a:t>
            </a:r>
          </a:p>
          <a:p>
            <a:r>
              <a:rPr lang="en-US"/>
              <a:t>Microsoft OC Partner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9AAED7-EB68-B44B-A29A-E9CFE7A1147D}" type="slidenum">
              <a:rPr kumimoji="1" lang="ja-JP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Yu Gothic" panose="020B0400000000000000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Yu Gothic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435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 (Whit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" y="-1400"/>
            <a:ext cx="12192119" cy="4725800"/>
          </a:xfrm>
          <a:prstGeom prst="rect">
            <a:avLst/>
          </a:prstGeom>
        </p:spPr>
      </p:pic>
      <p:sp>
        <p:nvSpPr>
          <p:cNvPr id="14" name="正方形/長方形 13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 dirty="0">
              <a:latin typeface="HGPGothicE" charset="-128"/>
              <a:ea typeface="HGPGothicE" charset="-128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/>
              <a:t>&lt;MM/DD/YYYY&gt;</a:t>
            </a:r>
            <a:br>
              <a:rPr lang="en-US" altLang="ja-JP" dirty="0"/>
            </a:br>
            <a:r>
              <a:rPr lang="en-US" altLang="ja-JP" dirty="0"/>
              <a:t>&lt;NTT DATA Americas, Inc.&gt;</a:t>
            </a:r>
            <a:br>
              <a:rPr lang="en-US" altLang="ja-JP" dirty="0"/>
            </a:br>
            <a:r>
              <a:rPr lang="en-US" altLang="ja-JP" dirty="0"/>
              <a:t>&lt;XXXXXXXXXXXX&gt;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 dirty="0"/>
              <a:t>[Title]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F996963-4A1F-8846-B376-4BC33022D1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6503" y="253134"/>
            <a:ext cx="2635200" cy="90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C8BAF-CD2F-48D5-AFFF-51A20BD31040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 dirty="0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F726A3C3-B8A5-43F5-948F-FCDA2DECB2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0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69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43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06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198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Human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D060813-35FD-49A2-8E36-AEA23C17F6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D6DFEA91-6D5D-4821-BB70-31F926CD2D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4AEFB69-85BA-4D0C-BFA2-34ABA6779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20018E5-3262-4051-AFC3-3172D793DBC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186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Smart Nav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0B153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B94F3CAE-F017-42CE-84B2-45CA729003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88D7D23-6380-4790-9407-F2DB10096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ED1E5A-B740-4A27-9D93-3496F12EAD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1DB5E23D-9A6F-46FB-82D8-1B163F8593F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259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Smart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006E9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CDF98F7-BF4B-495B-85C0-8FAC45DA4E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A8203C1-F66F-4CD4-A085-98D0ECF26A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714C0430-F884-4B31-924F-470F853576E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15998DD-6261-420B-99FD-4065E95FFB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44353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" userDrawn="1">
          <p15:clr>
            <a:srgbClr val="FBAE40"/>
          </p15:clr>
        </p15:guide>
        <p15:guide id="2" pos="7488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ay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49494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506D9256-69F4-4846-8406-BC377285E3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38A7FD6-9D39-40A8-B4A5-64479B40DF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EAA0B5C-CEEE-4E55-8CC5-8378DAEADFF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1D6D1061-9EA6-4D4B-85E3-6D2CB22979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6624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Drk Gra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2C2C2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84F0463-89F9-4D4B-B255-1EFE739F2F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7299AA9-FFE3-4ECF-B834-64F0717EAF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E2D9BF53-29B6-4650-8772-EC4754B0B2E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C464D6E-7468-4617-B3DD-E7BDF06968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11031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Delightful Yellow">
    <p:bg>
      <p:bgPr>
        <a:gradFill>
          <a:gsLst>
            <a:gs pos="0">
              <a:schemeClr val="accent3"/>
            </a:gs>
            <a:gs pos="100000">
              <a:schemeClr val="accent3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C89D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61A26B08-9158-4967-B8A3-A95F4ABF91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6444E9A-BCF2-4F85-8931-4AC83019969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7185149-67AC-4278-9BF7-17496CDD86C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8E05802-5710-4A68-83B2-38D56E4DAE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46902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FFFFF"/>
          </p15:clr>
        </p15:guide>
        <p15:guide id="2" pos="7488" userDrawn="1">
          <p15:clr>
            <a:srgbClr val="FFFFFF"/>
          </p15:clr>
        </p15:guide>
        <p15:guide id="3" pos="192" userDrawn="1">
          <p15:clr>
            <a:srgbClr val="FFFFF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 (Human Blu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21">
            <a:extLst>
              <a:ext uri="{FF2B5EF4-FFF2-40B4-BE49-F238E27FC236}">
                <a16:creationId xmlns:a16="http://schemas.microsoft.com/office/drawing/2014/main" id="{D613633F-7BD8-4411-96EE-EAB1597F4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0" y="3160"/>
            <a:ext cx="12183842" cy="4721240"/>
          </a:xfrm>
          <a:prstGeom prst="rect">
            <a:avLst/>
          </a:prstGeom>
        </p:spPr>
      </p:pic>
      <p:sp>
        <p:nvSpPr>
          <p:cNvPr id="17" name="正方形/長方形 16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 dirty="0">
              <a:latin typeface="HGPGothicE" charset="-128"/>
              <a:ea typeface="HGPGothicE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56301A5-B670-D145-90FB-73C1609B8F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02144" y="254820"/>
            <a:ext cx="2635200" cy="9028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FEE76F-2258-4144-9F94-AF2261817D3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/>
              <a:t>&lt;MM/DD/YYYY&gt;</a:t>
            </a:r>
            <a:br>
              <a:rPr lang="en-US" altLang="ja-JP" dirty="0"/>
            </a:br>
            <a:r>
              <a:rPr lang="en-US" altLang="ja-JP" dirty="0"/>
              <a:t>&lt;NTT DATA Americas, Inc.&gt;</a:t>
            </a:r>
            <a:br>
              <a:rPr lang="en-US" altLang="ja-JP" dirty="0"/>
            </a:br>
            <a:r>
              <a:rPr lang="en-US" altLang="ja-JP" dirty="0"/>
              <a:t>&lt;XXXXXXXXXXXX&gt;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E76A378-9C19-4F49-B868-7D70D581E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 dirty="0"/>
              <a:t>[Title]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BA0EB-7D02-4113-A1C3-72AC880B02B2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 dirty="0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8E846098-E9B2-47B1-B500-946872809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10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7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Dynamic Red">
    <p:bg>
      <p:bgPr>
        <a:gradFill>
          <a:gsLst>
            <a:gs pos="0">
              <a:schemeClr val="accent4"/>
            </a:gs>
            <a:gs pos="100000">
              <a:schemeClr val="accent4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9E3A2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CC9EC8F5-2F55-4C9F-90DE-8D9761994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A2D50C-217A-4E68-9AFC-24E0273880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F2D367C-3145-4484-8B03-3DD825210F7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86F2BBD-8D2D-490B-8A3E-C3DF3CBACE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17733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Green">
    <p:bg>
      <p:bgPr>
        <a:gradFill>
          <a:gsLst>
            <a:gs pos="0">
              <a:schemeClr val="accent5"/>
            </a:gs>
            <a:gs pos="100000">
              <a:schemeClr val="accent5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6D964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C4E59A7-29AB-413D-999E-CE16C2494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B4DD840-BBD0-42CF-AA51-B2D658DB299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1F59812-0A57-4D06-8C90-0F39D7BFE4C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95D1EB72-428F-4777-913A-8768E6C56E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68241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Purple Tinted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998ED156-1AB5-4B96-BB64-69BB7DD751EA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5224380" cy="6858000"/>
          </a:xfrm>
          <a:custGeom>
            <a:avLst/>
            <a:gdLst>
              <a:gd name="T0" fmla="*/ 1111 w 1691"/>
              <a:gd name="T1" fmla="*/ 1108 h 2215"/>
              <a:gd name="T2" fmla="*/ 1108 w 1691"/>
              <a:gd name="T3" fmla="*/ 1108 h 2215"/>
              <a:gd name="T4" fmla="*/ 1108 w 1691"/>
              <a:gd name="T5" fmla="*/ 1102 h 2215"/>
              <a:gd name="T6" fmla="*/ 815 w 1691"/>
              <a:gd name="T7" fmla="*/ 569 h 2215"/>
              <a:gd name="T8" fmla="*/ 0 w 1691"/>
              <a:gd name="T9" fmla="*/ 0 h 2215"/>
              <a:gd name="T10" fmla="*/ 0 w 1691"/>
              <a:gd name="T11" fmla="*/ 1108 h 2215"/>
              <a:gd name="T12" fmla="*/ 0 w 1691"/>
              <a:gd name="T13" fmla="*/ 1213 h 2215"/>
              <a:gd name="T14" fmla="*/ 34 w 1691"/>
              <a:gd name="T15" fmla="*/ 1257 h 2215"/>
              <a:gd name="T16" fmla="*/ 522 w 1691"/>
              <a:gd name="T17" fmla="*/ 2215 h 2215"/>
              <a:gd name="T18" fmla="*/ 1108 w 1691"/>
              <a:gd name="T19" fmla="*/ 2215 h 2215"/>
              <a:gd name="T20" fmla="*/ 1691 w 1691"/>
              <a:gd name="T21" fmla="*/ 2215 h 2215"/>
              <a:gd name="T22" fmla="*/ 1111 w 1691"/>
              <a:gd name="T23" fmla="*/ 1108 h 2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91" h="2215">
                <a:moveTo>
                  <a:pt x="1111" y="1108"/>
                </a:moveTo>
                <a:cubicBezTo>
                  <a:pt x="1108" y="1108"/>
                  <a:pt x="1108" y="1108"/>
                  <a:pt x="1108" y="1108"/>
                </a:cubicBezTo>
                <a:cubicBezTo>
                  <a:pt x="1108" y="1102"/>
                  <a:pt x="1108" y="1102"/>
                  <a:pt x="1108" y="1102"/>
                </a:cubicBezTo>
                <a:cubicBezTo>
                  <a:pt x="965" y="833"/>
                  <a:pt x="857" y="635"/>
                  <a:pt x="815" y="569"/>
                </a:cubicBezTo>
                <a:cubicBezTo>
                  <a:pt x="624" y="269"/>
                  <a:pt x="397" y="50"/>
                  <a:pt x="0" y="0"/>
                </a:cubicBezTo>
                <a:cubicBezTo>
                  <a:pt x="0" y="1108"/>
                  <a:pt x="0" y="1108"/>
                  <a:pt x="0" y="1108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13" y="1224"/>
                  <a:pt x="24" y="1239"/>
                  <a:pt x="34" y="1257"/>
                </a:cubicBezTo>
                <a:cubicBezTo>
                  <a:pt x="42" y="1273"/>
                  <a:pt x="250" y="1684"/>
                  <a:pt x="522" y="2215"/>
                </a:cubicBezTo>
                <a:cubicBezTo>
                  <a:pt x="1108" y="2215"/>
                  <a:pt x="1108" y="2215"/>
                  <a:pt x="1108" y="2215"/>
                </a:cubicBezTo>
                <a:cubicBezTo>
                  <a:pt x="1691" y="2215"/>
                  <a:pt x="1691" y="2215"/>
                  <a:pt x="1691" y="2215"/>
                </a:cubicBezTo>
                <a:cubicBezTo>
                  <a:pt x="1483" y="1814"/>
                  <a:pt x="1274" y="1415"/>
                  <a:pt x="1111" y="1108"/>
                </a:cubicBezTo>
                <a:close/>
              </a:path>
            </a:pathLst>
          </a:custGeom>
          <a:solidFill>
            <a:srgbClr val="47193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07C339E-F549-4195-B2AF-6498D38ED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B760E1B-4F8A-478E-807E-2E72332393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1295400"/>
            <a:ext cx="7543800" cy="4343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56" indent="0">
              <a:buNone/>
              <a:defRPr>
                <a:solidFill>
                  <a:schemeClr val="bg1"/>
                </a:solidFill>
              </a:defRPr>
            </a:lvl2pPr>
            <a:lvl3pPr marL="1219109" indent="0">
              <a:buNone/>
              <a:defRPr>
                <a:solidFill>
                  <a:schemeClr val="bg1"/>
                </a:solidFill>
              </a:defRPr>
            </a:lvl3pPr>
            <a:lvl4pPr marL="1828662" indent="0">
              <a:buNone/>
              <a:defRPr>
                <a:solidFill>
                  <a:schemeClr val="bg1"/>
                </a:solidFill>
              </a:defRPr>
            </a:lvl4pPr>
            <a:lvl5pPr marL="243821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[Middle Title Page]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3EC6E173-FBBF-4238-8F99-F007BE92FB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CB3A1FD-6E15-4FCB-8185-36559E2833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16154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4" name="タイトル 1">
            <a:extLst>
              <a:ext uri="{FF2B5EF4-FFF2-40B4-BE49-F238E27FC236}">
                <a16:creationId xmlns:a16="http://schemas.microsoft.com/office/drawing/2014/main" id="{E209CA9E-EA71-4D07-95CE-EA78E13E3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[Agenda]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143000"/>
            <a:ext cx="8229600" cy="5257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93CD1FC-848D-4FBD-B222-AB1FF81F9C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046D4B9-1B5E-4C59-9152-A25FEA8BF9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3D31B2B-5576-40AE-B059-57C11E6089D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77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6E617D-734F-4979-AA28-151FD13F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A4EEE-264C-42B7-9C67-2AF5171A4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E1A09D-4386-4027-B225-F549DC0B4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66800"/>
            <a:ext cx="1173479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193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orient="horz" pos="3840" userDrawn="1">
          <p15:clr>
            <a:srgbClr val="FBAE40"/>
          </p15:clr>
        </p15:guide>
        <p15:guide id="8" orient="horz" pos="2256" userDrawn="1">
          <p15:clr>
            <a:srgbClr val="FBAE40"/>
          </p15:clr>
        </p15:guide>
        <p15:guide id="9" orient="horz" pos="67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/>
          <p:nvPr userDrawn="1"/>
        </p:nvCxnSpPr>
        <p:spPr>
          <a:xfrm>
            <a:off x="6094413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C65324-DF08-40A7-8C24-F703E437B0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53064-8875-4497-9F5F-2E3267940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21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672" userDrawn="1">
          <p15:clr>
            <a:srgbClr val="FBAE40"/>
          </p15:clr>
        </p15:guide>
        <p15:guide id="5" orient="horz" pos="144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  <p15:guide id="7" pos="3840" userDrawn="1">
          <p15:clr>
            <a:srgbClr val="FBAE40"/>
          </p15:clr>
        </p15:guide>
        <p15:guide id="8" orient="horz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/>
          <p:nvPr userDrawn="1"/>
        </p:nvCxnSpPr>
        <p:spPr>
          <a:xfrm>
            <a:off x="4184986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/>
          <p:nvPr userDrawn="1"/>
        </p:nvCxnSpPr>
        <p:spPr>
          <a:xfrm>
            <a:off x="8007007" y="1066800"/>
            <a:ext cx="0" cy="51054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16C34B-1F98-482E-9707-9104D28E0B2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E32ED-97A5-4487-AA5E-D634C8C951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D42E8D99-ACDC-4B18-BB03-6B2FDEC2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B707C5-9432-42A5-AF05-9DC709A23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458842B-A662-4100-A167-60B0C97821D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279220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40AEB42-84B1-4A48-AC27-91C814F36F7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01242" y="1066800"/>
            <a:ext cx="3633553" cy="50292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23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orient="horz" pos="144" userDrawn="1">
          <p15:clr>
            <a:srgbClr val="FBAE40"/>
          </p15:clr>
        </p15:guide>
        <p15:guide id="4" orient="horz" pos="480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  <p15:guide id="6" pos="144" userDrawn="1">
          <p15:clr>
            <a:srgbClr val="FBAE40"/>
          </p15:clr>
        </p15:guide>
        <p15:guide id="7" pos="7536" userDrawn="1">
          <p15:clr>
            <a:srgbClr val="FBAE40"/>
          </p15:clr>
        </p15:guide>
        <p15:guide id="8" orient="horz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539768" y="2763043"/>
            <a:ext cx="1112971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539768" y="4399756"/>
            <a:ext cx="1112971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2026" y="1219200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42026" y="2855913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42026" y="4492627"/>
            <a:ext cx="11125200" cy="14509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65562C-9532-42CA-8773-230E46F36A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8A776-01DF-46FF-806F-860D46A35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AA8F8661-4F4A-4873-B6AD-B80E3F5C27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778880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orient="horz" pos="480" userDrawn="1">
          <p15:clr>
            <a:srgbClr val="FBAE40"/>
          </p15:clr>
        </p15:guide>
        <p15:guide id="4" orient="horz" pos="144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  <p15:guide id="7" pos="144" userDrawn="1">
          <p15:clr>
            <a:srgbClr val="FBAE40"/>
          </p15:clr>
        </p15:guide>
        <p15:guide id="8" pos="753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822702"/>
            <a:ext cx="11734800" cy="381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11734798" cy="464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DCE89E-B0BB-4DB0-B64E-C47E9E11292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6104-F1BE-4312-8D6F-A1C9DCFA9D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372FC32-76FC-4A0B-BE6A-7BF0D18AE9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38125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400147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8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  <p15:guide id="6" orient="horz" pos="2352" userDrawn="1">
          <p15:clr>
            <a:srgbClr val="FBAE40"/>
          </p15:clr>
        </p15:guide>
        <p15:guide id="7" orient="horz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6764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764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6764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1142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39624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A12A54-C04E-4D3E-A356-18832C413EB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76D62-9095-4CC9-AAEC-54D9B8D817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475224CC-0348-4098-8942-204F9E67E5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484116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480" userDrawn="1">
          <p15:clr>
            <a:srgbClr val="FBAE40"/>
          </p15:clr>
        </p15:guide>
        <p15:guide id="3" orient="horz" pos="144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67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Title and Contents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 userDrawn="1"/>
        </p:nvSpPr>
        <p:spPr>
          <a:xfrm>
            <a:off x="0" y="70"/>
            <a:ext cx="12192000" cy="76193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24" tIns="42012" rIns="84024" bIns="42012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4FBAFDBD-4F80-4A0F-A248-507747BC9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0"/>
            <a:ext cx="11734800" cy="762000"/>
          </a:xfrm>
          <a:prstGeom prst="rect">
            <a:avLst/>
          </a:prstGeom>
        </p:spPr>
        <p:txBody>
          <a:bodyPr lIns="91440" tIns="0" bIns="0" anchor="ctr" anchorCtr="0">
            <a:normAutofit/>
          </a:bodyPr>
          <a:lstStyle>
            <a:lvl1pPr>
              <a:defRPr lang="en-US" altLang="ja-JP" spc="0" dirty="0" smtClean="0">
                <a:solidFill>
                  <a:schemeClr val="bg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FC0774-65A7-4809-A081-4833B76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26" y="1066800"/>
            <a:ext cx="10972800" cy="5105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F47BE6-3BD8-4958-B41B-C016D80DD3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D79A7-C516-4193-99B9-AD23DD1E4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272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56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39AFFB-49B2-40F2-A0B2-F831AF01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E33CB52-140F-43B8-9740-0B9705DE1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48973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67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034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EA3AB6-365F-458D-8ADF-AF1ABAE3C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AD6A1-5123-4132-BA3B-7EAFBD4F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28D4509B-79EF-4773-9AA3-D9B05AB2C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755930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672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- BF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80AF351-5E3F-4D4F-B815-A3641CC4C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4E9DA52-4E40-491D-BA4C-899F8CADB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B899D-0E58-43A5-A90C-0F2D79E5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4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39AFFB-49B2-40F2-A0B2-F831AF01E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9F260035-2659-46AC-BDD3-C534795A10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D3F4D71-4452-43DF-A863-B46E2CA263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1828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spc="0" dirty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0" lvl="0" indent="0">
              <a:tabLst/>
            </a:pPr>
            <a:r>
              <a:rPr lang="en-US" dirty="0"/>
              <a:t>Generic Description of Client (Title Case)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DDCF63A-AB83-4581-9239-762B7C6632A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06AB71E6-A597-4A81-9D63-F31B5812D1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5450EF1C-CF5C-4C55-A2AB-FC976D5D9DA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E8246CDC-54D7-4A62-95B8-CD49F15EB3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36FC245-18E3-4DE2-BF50-6C05F1B744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29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44">
          <p15:clr>
            <a:srgbClr val="FBAE40"/>
          </p15:clr>
        </p15:guide>
        <p15:guide id="3" pos="7536">
          <p15:clr>
            <a:srgbClr val="FBAE40"/>
          </p15:clr>
        </p15:guide>
        <p15:guide id="4" orient="horz" pos="67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219200"/>
            <a:ext cx="82296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7C4AA2A-197A-4B99-BAF5-0EE7A4E241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6147D7-EF7B-4676-8C20-6201FD4A1F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D7CD6DF3-5D41-48DD-97D8-2C9CE57E15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[Agenda]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9D599A0A-DB22-4898-8B14-89283687F7D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053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4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536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11734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A6E617D-734F-4979-AA28-151FD13FA1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8A4EEE-264C-42B7-9C67-2AF5171A4F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7E522E55-9217-43B4-875B-8251839A3D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14748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672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225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5257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066800"/>
            <a:ext cx="5257959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C65324-DF08-40A7-8C24-F703E437B0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53064-8875-4497-9F5F-2E32679407C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A032B032-90AA-4040-AD1C-3FA348BCEC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447470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840" userDrawn="1">
          <p15:clr>
            <a:srgbClr val="FBAE40"/>
          </p15:clr>
        </p15:guide>
        <p15:guide id="3" orient="horz" pos="672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pos="753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01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8994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A51A2-3FD3-42C5-B611-8E5D15E0DE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26180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6F1D6C-ED5D-4681-A05D-6AAEF415C44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36259" y="1066800"/>
            <a:ext cx="3335707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7999073" y="1066800"/>
            <a:ext cx="0" cy="50292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8E32ED-97A5-4487-AA5E-D634C8C951B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2FD3C53B-1507-4001-BD6F-458113592C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3100ABF8-C5D9-4DD8-9312-4D017DC746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059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3840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67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608013" y="2763044"/>
            <a:ext cx="109728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608013" y="4399758"/>
            <a:ext cx="10972800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245391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9601" y="2882105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1" y="4518818"/>
            <a:ext cx="10968194" cy="13985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08A776-01DF-46FF-806F-860D46A3559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7D682DC5-837E-4949-9555-95723C04BF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9B29447-73B6-4921-92BC-A7AD57694C9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8013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256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pos="144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6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5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6104-F1BE-4312-8D6F-A1C9DCFA9D9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7DA386F-50CD-4B13-B2A0-847973251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1" y="822702"/>
            <a:ext cx="11734800" cy="38100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8A0D4E-5616-43AE-83AA-D6FE9FEE0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447800"/>
            <a:ext cx="11734798" cy="4648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C04161A-87F2-42B6-B11E-A54C8BEC6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800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F2FB94D-2322-481E-882F-9E003F316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476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2352" userDrawn="1">
          <p15:clr>
            <a:srgbClr val="FBAE40"/>
          </p15:clr>
        </p15:guide>
        <p15:guide id="3" pos="144" userDrawn="1">
          <p15:clr>
            <a:srgbClr val="FBAE40"/>
          </p15:clr>
        </p15:guide>
        <p15:guide id="4" pos="7536" userDrawn="1">
          <p15:clr>
            <a:srgbClr val="FBAE40"/>
          </p15:clr>
        </p15:guide>
        <p15:guide id="5" orient="horz" pos="912" userDrawn="1">
          <p15:clr>
            <a:srgbClr val="FBAE40"/>
          </p15:clr>
        </p15:guide>
        <p15:guide id="6" orient="horz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600200"/>
            <a:ext cx="4067176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600200"/>
            <a:ext cx="4060825" cy="36576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600200"/>
            <a:ext cx="4060825" cy="36576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29618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38100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76D62-9095-4CC9-AAEC-54D9B8D8178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3E7915DD-ACFC-4B75-A110-DB1EE4F5F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20FFD18B-9EFE-4610-AA5C-DD14643DC77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10889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Title and Contents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/>
          <p:nvPr userDrawn="1"/>
        </p:nvSpPr>
        <p:spPr>
          <a:xfrm>
            <a:off x="0" y="70"/>
            <a:ext cx="12192000" cy="7619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024" tIns="42012" rIns="84024" bIns="42012" rtlCol="0" anchor="ctr">
            <a:normAutofit/>
          </a:bodyPr>
          <a:lstStyle/>
          <a:p>
            <a:pPr algn="ctr"/>
            <a:endParaRPr lang="en-US" dirty="0"/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4FBAFDBD-4F80-4A0F-A248-507747BC99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0"/>
            <a:ext cx="11734800" cy="761930"/>
          </a:xfrm>
          <a:prstGeom prst="rect">
            <a:avLst/>
          </a:prstGeom>
        </p:spPr>
        <p:txBody>
          <a:bodyPr lIns="91440" tIns="0" bIns="0" anchor="ctr" anchorCtr="0">
            <a:normAutofit/>
          </a:bodyPr>
          <a:lstStyle>
            <a:lvl1pPr>
              <a:defRPr lang="en-US" altLang="ja-JP" spc="0" dirty="0" smtClean="0">
                <a:solidFill>
                  <a:schemeClr val="bg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2FC0774-65A7-4809-A081-4833B76F7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11734800" cy="5029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D79A7-C516-4193-99B9-AD23DD1E4C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DF11852-6E6F-48BF-BB2E-477C95E490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874839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44" userDrawn="1">
          <p15:clr>
            <a:srgbClr val="FBAE40"/>
          </p15:clr>
        </p15:guide>
        <p15:guide id="3" pos="7536" userDrawn="1">
          <p15:clr>
            <a:srgbClr val="FBAE40"/>
          </p15:clr>
        </p15:guide>
        <p15:guide id="4" orient="horz" pos="2160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  <p15:guide id="6" orient="horz" pos="672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83CF5831-59EC-44EE-A1E5-B3DBF77C2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BF3871B-06EE-45C2-A04E-D901977F3E6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05326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676400"/>
            <a:ext cx="12192000" cy="3505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AD6A1-5123-4132-BA3B-7EAFBD4F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0CEB71F5-C176-4514-9552-CFE35A043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1" y="228600"/>
            <a:ext cx="11734799" cy="533400"/>
          </a:xfrm>
          <a:prstGeom prst="rect">
            <a:avLst/>
          </a:prstGeom>
        </p:spPr>
        <p:txBody>
          <a:bodyPr lIns="91440" tIns="0" bIns="0" anchor="t" anchorCtr="0">
            <a:noAutofit/>
          </a:bodyPr>
          <a:lstStyle>
            <a:lvl1pPr>
              <a:defRPr lang="en-US" altLang="ja-JP" spc="0" dirty="0" smtClean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226468" marR="0" lvl="0" indent="-226468" latinLnBrk="0">
              <a:lnSpc>
                <a:spcPct val="100000"/>
              </a:lnSpc>
              <a:spcBef>
                <a:spcPct val="20000"/>
              </a:spcBef>
              <a:buClrTx/>
              <a:buSzTx/>
              <a:buFont typeface="+mj-lt"/>
              <a:buNone/>
              <a:tabLst/>
            </a:pPr>
            <a:r>
              <a:rPr kumimoji="1" lang="en-US" altLang="ja-JP" dirty="0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B0B6E3D-4760-4292-8585-9979F23F78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58954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536" userDrawn="1">
          <p15:clr>
            <a:srgbClr val="FBAE40"/>
          </p15:clr>
        </p15:guide>
        <p15:guide id="3" pos="144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- BF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5">
            <a:extLst>
              <a:ext uri="{FF2B5EF4-FFF2-40B4-BE49-F238E27FC236}">
                <a16:creationId xmlns:a16="http://schemas.microsoft.com/office/drawing/2014/main" id="{580AF351-5E3F-4D4F-B815-A3641CC4C1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AB899D-0E58-43A5-A90C-0F2D79E5B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DCCC6E5-1C14-41ED-916B-1315345D615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375865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788E5C-D83B-4B39-B96E-D2F8F9A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A23DF285-CB2D-41B8-A2EB-1374B2F8DA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0BC770AF-24E2-4C08-A8B3-2ECE802A78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1828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spc="0" dirty="0">
                <a:solidFill>
                  <a:schemeClr val="tx1"/>
                </a:solidFill>
                <a:latin typeface="+mj-ea"/>
                <a:ea typeface="+mj-ea"/>
                <a:cs typeface="Arial"/>
              </a:defRPr>
            </a:lvl1pPr>
          </a:lstStyle>
          <a:p>
            <a:pPr marL="0" lvl="0" indent="0">
              <a:tabLst/>
            </a:pPr>
            <a:r>
              <a:rPr lang="en-US" dirty="0"/>
              <a:t>Generic Description of Client (Title Case)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461C162D-4BEC-4DFB-B542-22F3AB60BE4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609600" y="6556248"/>
            <a:ext cx="2651760" cy="182880"/>
          </a:xfrm>
        </p:spPr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9FB7311-21F3-419F-AABC-73319B357C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17" name="Body Copy">
            <a:extLst>
              <a:ext uri="{FF2B5EF4-FFF2-40B4-BE49-F238E27FC236}">
                <a16:creationId xmlns:a16="http://schemas.microsoft.com/office/drawing/2014/main" id="{2D682708-AB30-4B0B-9237-501E6921A5F0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602FBC-E158-4D5B-88DB-8C051B1E2A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8F07899-8703-4888-9E14-862DE6DB0A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E3AB0DA-E02A-491A-8F83-DD2B7B947D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12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536">
          <p15:clr>
            <a:srgbClr val="FBAE40"/>
          </p15:clr>
        </p15:guide>
        <p15:guide id="3" pos="14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0A88977-4CEB-4716-9A5A-FA33DE0D7E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C0B9ED4-C41F-4A39-B108-DE8981337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F0017BF-7274-41B3-ADA4-0885D90BE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05A69391-8B52-46DF-8A2E-FB5640E6B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6A6098F-0F3F-49BE-B96C-4D2CBF53599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5644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1769206-D62B-46A2-9CF9-169444FAEF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9065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1447800"/>
            <a:ext cx="5257959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7" y="1447800"/>
            <a:ext cx="5257959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E773D54-ACFE-447C-A964-DD2B3203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6325DB94-C9F2-4373-A916-98ABE75495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0084916-3B0A-4573-AB63-6302DE95D3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5641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71418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  <p15:guide id="5" orient="horz" pos="28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00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A51A2-3FD3-42C5-B611-8E5D15E0DE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26180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D6F1D6C-ED5D-4681-A05D-6AAEF415C44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8236258" y="1447800"/>
            <a:ext cx="3383280" cy="495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212780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22860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DC4A5581-5F27-4C51-8D67-5269D3597E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A5B610D-7953-49C5-B17B-9B268258D0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D74DEA1B-FFB0-425F-9584-7C98762FDB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474646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307901" y="3104356"/>
            <a:ext cx="11274499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307901" y="4741070"/>
            <a:ext cx="11274499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tx1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97025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618" y="3233739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09600" y="4870452"/>
            <a:ext cx="10972800" cy="137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7C47067-172C-4B2B-934B-9F4E83AB27F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F3BB3D96-357A-49AB-AF36-94FACE9CAEC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736A2F2C-D703-4F4C-B762-BCC8B4F98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29714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27E07E9-A071-4B70-8BBF-CB562A093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5988067-D387-49C0-9EEE-1519048B2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B85C206-5DB6-4C7E-B571-867C3A7086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57B89C-F555-4A85-A5C9-19946ECF1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F1AAFE85-2C1B-4E97-BD20-130EC2839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31340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152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429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429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rPr dirty="0"/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255919DD-7F52-4699-90F4-E8F1F819DF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AB3E19EF-A707-42A6-8F08-CC3179A26E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62C186A-F574-4AB9-A192-7EE0182AE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68472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6FDDF12-D290-45AB-B04B-CABB7DB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6811EAF-B125-496F-B641-7B754A8F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93C81DB7-DE80-4648-A5E9-8CF00E228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42685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28800"/>
            <a:ext cx="12192000" cy="345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2E3D3D84-42A8-4560-B3F5-4524AF82E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5445DE3-5C4D-446A-8EC1-DFE1DF106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98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92" userDrawn="1">
          <p15:clr>
            <a:srgbClr val="FBAE40"/>
          </p15:clr>
        </p15:guide>
        <p15:guide id="3" pos="7488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5">
            <a:extLst>
              <a:ext uri="{FF2B5EF4-FFF2-40B4-BE49-F238E27FC236}">
                <a16:creationId xmlns:a16="http://schemas.microsoft.com/office/drawing/2014/main" id="{186DC4C8-0ED3-42DC-AA83-0638B2E5B0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6FDDF12-D290-45AB-B04B-CABB7DB7A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6811EAF-B125-496F-B641-7B754A8F8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61146DAC-6107-4D6C-869F-9907A877F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6400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lang="en-US" sz="1800" b="1" dirty="0"/>
            </a:lvl1pPr>
          </a:lstStyle>
          <a:p>
            <a:pPr marL="0" lvl="0" indent="0"/>
            <a:r>
              <a:rPr lang="en-US" dirty="0"/>
              <a:t>Generic Description of Client (Title Case)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90872CEE-5AEA-4B8D-B8CD-AC665AE033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 dirty="0"/>
              <a:t>For the development of unnamed “Success Stories” only – call-out</a:t>
            </a:r>
          </a:p>
        </p:txBody>
      </p:sp>
      <p:graphicFrame>
        <p:nvGraphicFramePr>
          <p:cNvPr id="18" name="Body Copy">
            <a:extLst>
              <a:ext uri="{FF2B5EF4-FFF2-40B4-BE49-F238E27FC236}">
                <a16:creationId xmlns:a16="http://schemas.microsoft.com/office/drawing/2014/main" id="{44FE84F2-7EE2-448D-BC79-FA3A238187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812367419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778CC5A5-B7B8-4D64-9088-F6AEF20346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 dirty="0"/>
              <a:t>Business need</a:t>
            </a:r>
          </a:p>
          <a:p>
            <a:endParaRPr lang="en-GB" sz="1050" dirty="0"/>
          </a:p>
          <a:p>
            <a:endParaRPr lang="en-GB" sz="1050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9CCCD139-89FA-4404-8F71-5D3B481162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234CED02-4F95-4840-ABB0-7A9C10DC77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 dirty="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93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White 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33CCCD6-2B32-724F-8E6B-82620F2B10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26850" y="2714625"/>
            <a:ext cx="4125600" cy="1413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B9257D-02E0-47E5-8066-3653BB63A0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428847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Human Blue 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41213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- Black 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2234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28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Backgroun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コンテンツ プレースホルダー 2"/>
          <p:cNvSpPr>
            <a:spLocks noGrp="1"/>
          </p:cNvSpPr>
          <p:nvPr>
            <p:ph idx="1" hasCustomPrompt="1"/>
          </p:nvPr>
        </p:nvSpPr>
        <p:spPr>
          <a:xfrm>
            <a:off x="1524000" y="673768"/>
            <a:ext cx="9144000" cy="5498432"/>
          </a:xfrm>
          <a:prstGeom prst="rect">
            <a:avLst/>
          </a:prstGeom>
          <a:ln w="38100">
            <a:solidFill>
              <a:schemeClr val="bg1"/>
            </a:solidFill>
            <a:prstDash val="sysDot"/>
          </a:ln>
        </p:spPr>
        <p:txBody>
          <a:bodyPr lIns="90000" anchor="ctr" anchorCtr="1"/>
          <a:lstStyle>
            <a:lvl1pPr marL="0" marR="0" indent="0" algn="l" defTabSz="534552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0" i="0" spc="88" baseline="0">
                <a:solidFill>
                  <a:schemeClr val="bg1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534552" indent="0" fontAlgn="ctr">
              <a:spcBef>
                <a:spcPts val="0"/>
              </a:spcBef>
              <a:buFontTx/>
              <a:buNone/>
              <a:defRPr sz="1754" b="0" i="0" spc="88">
                <a:solidFill>
                  <a:schemeClr val="tx1"/>
                </a:solidFill>
                <a:latin typeface="HGPGothicE" charset="-128"/>
                <a:ea typeface="HGPGothicE" charset="-128"/>
                <a:cs typeface="HGPGothicE" charset="-128"/>
              </a:defRPr>
            </a:lvl2pPr>
            <a:lvl3pPr marL="1069105" indent="0" fontAlgn="ctr">
              <a:spcBef>
                <a:spcPts val="0"/>
              </a:spcBef>
              <a:buFontTx/>
              <a:buNone/>
              <a:defRPr sz="1754" b="0" i="0" spc="88">
                <a:solidFill>
                  <a:schemeClr val="tx1"/>
                </a:solidFill>
                <a:latin typeface="HGPGothicE" charset="-128"/>
                <a:ea typeface="HGPGothicE" charset="-128"/>
                <a:cs typeface="HGPGothicE" charset="-128"/>
              </a:defRPr>
            </a:lvl3pPr>
            <a:lvl4pPr marL="1603659" indent="0">
              <a:buFontTx/>
              <a:buNone/>
              <a:defRPr>
                <a:solidFill>
                  <a:schemeClr val="tx2"/>
                </a:solidFill>
              </a:defRPr>
            </a:lvl4pPr>
            <a:lvl5pPr marL="2138212" indent="0">
              <a:buFontTx/>
              <a:buNone/>
              <a:defRPr>
                <a:solidFill>
                  <a:schemeClr val="tx2"/>
                </a:solidFill>
              </a:defRPr>
            </a:lvl5pPr>
          </a:lstStyle>
          <a:p>
            <a:pPr algn="ctr"/>
            <a:r>
              <a:rPr lang="ja-JP" altLang="en-US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［</a:t>
            </a:r>
            <a:r>
              <a:rPr lang="en-US" altLang="ja-JP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Photo/Movie</a:t>
            </a:r>
            <a:r>
              <a:rPr lang="ja-JP" altLang="en-US" sz="2000" spc="200" dirty="0">
                <a:solidFill>
                  <a:srgbClr val="FFFFFF"/>
                </a:solidFill>
                <a:latin typeface="Arial" panose="020B0604020202020204" pitchFamily="34" charset="0"/>
                <a:ea typeface="HGPGothicE" charset="-128"/>
                <a:cs typeface="Arial" panose="020B0604020202020204" pitchFamily="34" charset="0"/>
              </a:rPr>
              <a:t>］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51EDD12F-E7E9-46F4-A0A2-8EA6B7B479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3781934-54E2-4A85-90B7-6C4D9224A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3315B48-646C-4569-A5B1-3E1F043F25F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28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pos="7488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E70DC4F-2996-4CBA-9314-DA8DDC6172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 b="0"/>
            </a:lvl1pPr>
          </a:lstStyle>
          <a:p>
            <a:r>
              <a:rPr lang="en-US" dirty="0"/>
              <a:t>Select Image </a:t>
            </a:r>
            <a:br>
              <a:rPr lang="en-US" dirty="0"/>
            </a:br>
            <a:r>
              <a:rPr lang="en-US" dirty="0"/>
              <a:t>(1280x720px @ 96dpi)</a:t>
            </a:r>
          </a:p>
        </p:txBody>
      </p:sp>
    </p:spTree>
    <p:extLst>
      <p:ext uri="{BB962C8B-B14F-4D97-AF65-F5344CB8AC3E}">
        <p14:creationId xmlns:p14="http://schemas.microsoft.com/office/powerpoint/2010/main" val="16103722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419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79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91974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68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46081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62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25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5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27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488" userDrawn="1">
          <p15:clr>
            <a:srgbClr val="FBAE40"/>
          </p15:clr>
        </p15:guide>
        <p15:guide id="4" pos="192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9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3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Business need</a:t>
            </a:r>
          </a:p>
          <a:p>
            <a:endParaRPr lang="en-GB" sz="1050"/>
          </a:p>
          <a:p>
            <a:endParaRPr lang="en-GB" sz="105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567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2568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0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3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97272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9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772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7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7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  <p15:guide id="4" orient="horz" pos="912" userDrawn="1">
          <p15:clr>
            <a:srgbClr val="FBAE40"/>
          </p15:clr>
        </p15:guide>
        <p15:guide id="5" orient="horz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29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593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7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IN"/>
              <a:t>© 2022 NTT DATA, Inc. All rights reserved.</a:t>
            </a:r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graphicFrame>
        <p:nvGraphicFramePr>
          <p:cNvPr id="8" name="Body Copy">
            <a:extLst>
              <a:ext uri="{FF2B5EF4-FFF2-40B4-BE49-F238E27FC236}">
                <a16:creationId xmlns:a16="http://schemas.microsoft.com/office/drawing/2014/main" id="{97B60F81-633F-4646-AA98-205101671A2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786447254"/>
              </p:ext>
            </p:extLst>
          </p:nvPr>
        </p:nvGraphicFramePr>
        <p:xfrm>
          <a:off x="4419600" y="185571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20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20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20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9" name="Title 3">
            <a:extLst>
              <a:ext uri="{FF2B5EF4-FFF2-40B4-BE49-F238E27FC236}">
                <a16:creationId xmlns:a16="http://schemas.microsoft.com/office/drawing/2014/main" id="{4403474F-4C11-4C2F-9EC3-2AA63BBDF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640080"/>
            <a:ext cx="7467600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b="1" dirty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Generic Description of Client (Title Case)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E2D38-5330-481A-8A2D-27515EAB60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9600" y="1295400"/>
            <a:ext cx="7467600" cy="457200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609556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2pPr>
            <a:lvl3pPr marL="1219109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1828662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2438216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Subhead (Sentence case, no punctuation)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C834197-400F-446C-8C06-80562BDF75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0" indent="0" fontAlgn="base">
              <a:spcBef>
                <a:spcPct val="0"/>
              </a:spcBef>
              <a:spcAft>
                <a:spcPct val="0"/>
              </a:spcAft>
              <a:buNone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Example: The client needed to boost operational efficiency, flexibility and agility so it could continuously respond to customer demand.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09CAB2B-0D59-4F3A-8262-32034F757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0" indent="0" fontAlgn="base">
              <a:spcBef>
                <a:spcPct val="0"/>
              </a:spcBef>
              <a:spcAft>
                <a:spcPct val="0"/>
              </a:spcAft>
              <a:buNone/>
              <a:defRPr kumimoji="1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The client partners with </a:t>
            </a:r>
            <a:b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</a:br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NTT DATA to manage IT infrastructure services — covering data </a:t>
            </a:r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center</a:t>
            </a:r>
            <a:r>
              <a:rPr kumimoji="1" lang="en-GB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 and help desk operations, security, servers, networking and messaging — so staff can focus on the core business.</a:t>
            </a:r>
            <a:endParaRPr lang="en-US" sz="105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04C75FEB-4BF0-4940-9459-71F22DCD8A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2341245"/>
            <a:ext cx="2359152" cy="3886200"/>
          </a:xfrm>
          <a:prstGeom prst="rect">
            <a:avLst/>
          </a:prstGeom>
        </p:spPr>
        <p:txBody>
          <a:bodyPr lIns="0"/>
          <a:lstStyle>
            <a:lvl1pPr marL="227013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Bullets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9600" y="4876800"/>
            <a:ext cx="7467600" cy="1060839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-- Remove Before Presenting -- For the Development of “Success Stories” Only (unnamed or anonymous case studies)</a:t>
            </a:r>
          </a:p>
        </p:txBody>
      </p:sp>
    </p:spTree>
    <p:extLst>
      <p:ext uri="{BB962C8B-B14F-4D97-AF65-F5344CB8AC3E}">
        <p14:creationId xmlns:p14="http://schemas.microsoft.com/office/powerpoint/2010/main" val="3533529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- Human Blue 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pic>
        <p:nvPicPr>
          <p:cNvPr id="5" name="図 12">
            <a:extLst>
              <a:ext uri="{FF2B5EF4-FFF2-40B4-BE49-F238E27FC236}">
                <a16:creationId xmlns:a16="http://schemas.microsoft.com/office/drawing/2014/main" id="{97CA28FC-98C8-42DD-9BDF-1E0E15F661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500" y="2720338"/>
            <a:ext cx="4127000" cy="1417323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5AFFD2E5-33AC-4F4C-BEC4-3B2D01B687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772400" y="6556248"/>
            <a:ext cx="4114800" cy="123111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4593275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 - BH-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E4D8CF-0D05-45F7-8EE6-FF44BB9F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2296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BA10AE1-3D57-4205-BB6A-E3BB463E3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6FD1BB08-7F92-4AC5-95F5-578AB56946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6785C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25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uman Agenda Slide - BH-H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113690"/>
            <a:ext cx="2080171" cy="374431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97DDC82-36D5-4738-989D-30338EA82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371600"/>
            <a:ext cx="8153400" cy="48006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+mj-lt"/>
              <a:buAutoNum type="arabicPeriod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2832EA-CDD3-468B-986D-C2A74387AB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2600" y="6556248"/>
            <a:ext cx="301752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4DD751-D7CE-4A02-94D3-1F2D41366F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084B5D6-E13F-49DD-9723-965CD0178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381000"/>
            <a:ext cx="11582400" cy="8112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C4CCBF6-B1C3-46CC-A9D2-020E4383864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92">
          <p15:clr>
            <a:srgbClr val="FBAE40"/>
          </p15:clr>
        </p15:guide>
        <p15:guide id="3" pos="7488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9FEE01-6D38-4AFF-8E39-8403A0C9E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47800"/>
            <a:ext cx="11582400" cy="477012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BA91AD-94D7-45DB-9DC0-AA0B54CD69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75DB9-62CF-4691-983F-E0B1CA6CEB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2FECC32-09FA-4F0A-99B9-53FF86115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845070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  <p15:guide id="5" orient="horz" pos="288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D32AD7-4EC4-4336-8E66-DAF3CD63E129}"/>
              </a:ext>
            </a:extLst>
          </p:cNvPr>
          <p:cNvCxnSpPr>
            <a:cxnSpLocks/>
          </p:cNvCxnSpPr>
          <p:nvPr userDrawn="1"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3F0FF2-9D07-4173-8901-D515EA8C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447800"/>
            <a:ext cx="5410200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085B24-6983-47FE-AA4D-FD610A3D3BE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321426" y="1447800"/>
            <a:ext cx="5413362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5135ECDE-9650-420F-B887-80D8299F5C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9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28CFF88-D122-4C72-90AF-98AEC7B19C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4634491-90BC-4AE1-BB5A-332230E4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2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192">
          <p15:clr>
            <a:srgbClr val="FBAE40"/>
          </p15:clr>
        </p15:guide>
        <p15:guide id="4" pos="748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 dirty="0"/>
              <a:t>© 2022 NTT DATA Americas,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2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7488" userDrawn="1">
          <p15:clr>
            <a:srgbClr val="FBAE40"/>
          </p15:clr>
        </p15:guide>
        <p15:guide id="3" pos="192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A4AC4E7-4E1D-4EEA-B383-BA8B1F15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3D318D-5BC0-4FD7-84F6-570AAD7A014D}"/>
              </a:ext>
            </a:extLst>
          </p:cNvPr>
          <p:cNvCxnSpPr>
            <a:cxnSpLocks/>
          </p:cNvCxnSpPr>
          <p:nvPr userDrawn="1"/>
        </p:nvCxnSpPr>
        <p:spPr>
          <a:xfrm>
            <a:off x="4184986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9893623-AAB5-4C02-BC15-F45AA3A235AA}"/>
              </a:ext>
            </a:extLst>
          </p:cNvPr>
          <p:cNvCxnSpPr>
            <a:cxnSpLocks/>
          </p:cNvCxnSpPr>
          <p:nvPr userDrawn="1"/>
        </p:nvCxnSpPr>
        <p:spPr>
          <a:xfrm>
            <a:off x="8007007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3">
            <a:extLst>
              <a:ext uri="{FF2B5EF4-FFF2-40B4-BE49-F238E27FC236}">
                <a16:creationId xmlns:a16="http://schemas.microsoft.com/office/drawing/2014/main" id="{767CBE20-A9B1-4A35-83D8-A73BEBC38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393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53B5A437-9046-4D9A-B9A8-6545E19F54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101C1CC-2FB9-44F0-AA12-C9ED7656440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D0EF105-BA09-4670-B8E9-4C9C082BED0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9220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C807397-FCCB-47FB-AD0D-F4EF80200F39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01242" y="1447800"/>
            <a:ext cx="3633553" cy="4953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5738" algn="l" defTabSz="671513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7145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73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5900" indent="-228600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1596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FBAE40"/>
          </p15:clr>
        </p15:guide>
        <p15:guide id="2" pos="3840">
          <p15:clr>
            <a:srgbClr val="FBAE40"/>
          </p15:clr>
        </p15:guide>
        <p15:guide id="3" pos="7488">
          <p15:clr>
            <a:srgbClr val="FBAE40"/>
          </p15:clr>
        </p15:guide>
        <p15:guide id="4" pos="19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Horiz Column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D1B004D-3DA5-4FB1-86C3-AEE8370F2FDB}"/>
              </a:ext>
            </a:extLst>
          </p:cNvPr>
          <p:cNvCxnSpPr>
            <a:cxnSpLocks/>
          </p:cNvCxnSpPr>
          <p:nvPr userDrawn="1"/>
        </p:nvCxnSpPr>
        <p:spPr>
          <a:xfrm>
            <a:off x="446181" y="2955131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C906EE-1306-469E-9B3A-03111095D817}"/>
              </a:ext>
            </a:extLst>
          </p:cNvPr>
          <p:cNvCxnSpPr>
            <a:cxnSpLocks/>
          </p:cNvCxnSpPr>
          <p:nvPr userDrawn="1"/>
        </p:nvCxnSpPr>
        <p:spPr>
          <a:xfrm>
            <a:off x="446181" y="4591845"/>
            <a:ext cx="11282172" cy="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054C7E-EC6C-4C07-AE9B-BE8CF5827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marL="225425" indent="-22542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E00503B-625A-40D6-A09F-268AABD4BA0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9743" y="3084514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2085E28-D41A-4AB4-A103-F6E2760E09C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200" y="4721227"/>
            <a:ext cx="11277600" cy="1377948"/>
          </a:xfrm>
          <a:prstGeom prst="rect">
            <a:avLst/>
          </a:prstGeom>
        </p:spPr>
        <p:txBody>
          <a:bodyPr lIns="0" r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90000"/>
              </a:lnSpc>
              <a:buClr>
                <a:schemeClr val="bg2"/>
              </a:buClr>
              <a:buSzPct val="100000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DD620418-EEB2-4760-B008-A8F072EDD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39B2C728-A5A1-4484-A619-4E9E480843E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EB014FE1-F0E6-4EE1-923A-906D66CBAB5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6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  <p15:guide id="4" orient="horz" pos="912">
          <p15:clr>
            <a:srgbClr val="FBAE40"/>
          </p15:clr>
        </p15:guide>
        <p15:guide id="5" orient="horz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 and Contents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3BFEB-E3E2-40B7-A253-8DF9A4ADA8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347732"/>
            <a:ext cx="11582400" cy="404868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[Subtitle]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62BD97-CE5D-4353-8684-0E76CAC1F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11582400" cy="4572000"/>
          </a:xfrm>
          <a:prstGeom prst="rect">
            <a:avLst/>
          </a:prstGeom>
        </p:spPr>
        <p:txBody>
          <a:bodyPr lIns="0" rIns="0"/>
          <a:lstStyle>
            <a:lvl1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0099" indent="-300543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9363" indent="-230701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»"/>
              <a:defRPr kumimoji="1"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66800" indent="-228584" algn="l" defTabSz="914400" rtl="0" eaLnBrk="1" latinLnBrk="0" hangingPunct="1">
              <a:lnSpc>
                <a:spcPct val="100000"/>
              </a:lnSpc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6293CAC-E1C7-430F-9B47-1D1372474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DBFC91C-8CCE-4BFA-A2DB-040D53241C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2BDF944-3173-46A4-AE85-8B2DF233C2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5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ny Profil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33D873-0981-44B3-9F23-FE6A66F25CCB}"/>
              </a:ext>
            </a:extLst>
          </p:cNvPr>
          <p:cNvSpPr/>
          <p:nvPr userDrawn="1"/>
        </p:nvSpPr>
        <p:spPr bwMode="gray">
          <a:xfrm>
            <a:off x="4060824" y="1981200"/>
            <a:ext cx="4067176" cy="3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>
              <a:latin typeface="+mn-lt"/>
            </a:endParaRP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F5A84BC-8CC7-416E-9A02-8994A246FE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24F236D9-79B7-45F4-A450-3A5A22D976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8000" y="1981200"/>
            <a:ext cx="4060825" cy="3556000"/>
          </a:xfrm>
          <a:prstGeom prst="rect">
            <a:avLst/>
          </a:prstGeom>
        </p:spPr>
        <p:txBody>
          <a:bodyPr tIns="457200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2C69F86-EB6F-4E6A-A481-EF2943D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4265612" y="3419022"/>
            <a:ext cx="3657600" cy="75202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pPr lvl="0"/>
            <a:r>
              <a:t>Click to add heading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2265DCB-702C-4B39-866D-759DBA9B8E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white">
          <a:xfrm>
            <a:off x="4265612" y="4267200"/>
            <a:ext cx="3657600" cy="726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5pPr>
            <a:lvl6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6pPr>
            <a:lvl7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7pPr>
            <a:lvl8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8pPr>
            <a:lvl9pPr marL="0" indent="0" algn="ctr">
              <a:spcBef>
                <a:spcPts val="0"/>
              </a:spcBef>
              <a:buNone/>
              <a:defRPr sz="1600" b="0">
                <a:solidFill>
                  <a:srgbClr val="FFFFFF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229CF78-FD03-4D68-8B06-A070ACC25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F3E5A779-8138-44AD-8594-A3305B7734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4B3573-DB9B-417D-84AB-8F4B046431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57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Full Image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EF93357-ACE0-401E-B673-E62DD3B4B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640080"/>
            <a:ext cx="11582400" cy="55220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defRPr lang="en-US" dirty="0"/>
            </a:lvl1pPr>
          </a:lstStyle>
          <a:p>
            <a:r>
              <a:rPr lang="en-US"/>
              <a:t>[Title]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8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mage Band - BH-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5">
            <a:extLst>
              <a:ext uri="{FF2B5EF4-FFF2-40B4-BE49-F238E27FC236}">
                <a16:creationId xmlns:a16="http://schemas.microsoft.com/office/drawing/2014/main" id="{28220791-D495-4D87-90C8-E922F6083CC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52600"/>
            <a:ext cx="12192000" cy="3378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982ECDED-16BD-46CC-9E54-CE94F637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5BC33B8-03C1-47C6-B7A6-54A66971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7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 (Unnam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BC70B-1571-475A-A3CC-BC50D4D7BF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457200"/>
            <a:ext cx="4114800" cy="64008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7” x ‘ 4.5” @ 96dpi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422B1381-D1EC-4B1F-A760-D0DE414C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" y="6556248"/>
            <a:ext cx="21945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defTabSz="609555"/>
            <a:r>
              <a:rPr lang="en-US"/>
              <a:t>© 2022 NTT </a:t>
            </a:r>
            <a:r>
              <a:rPr lang="en-US" err="1"/>
              <a:t>DATA</a:t>
            </a:r>
            <a:r>
              <a:rPr lang="en-US"/>
              <a:t>, Inc. All rights reserved.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87C637C-368D-4D98-8DB5-ECF98C4A6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pPr algn="ctr"/>
            <a:fld id="{92EA2340-BE12-4138-BE15-7C339B03EB4B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9BE3FE6-9FC6-4E4C-81A7-708EDE576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19600" y="549046"/>
            <a:ext cx="6414655" cy="552204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defRPr lang="en-US" sz="1800" b="1" dirty="0">
                <a:solidFill>
                  <a:schemeClr val="tx1"/>
                </a:solidFill>
              </a:defRPr>
            </a:lvl1pPr>
          </a:lstStyle>
          <a:p>
            <a:r>
              <a:rPr lang="en-US"/>
              <a:t>Generic Description of Client, Business Impact and Solution (Title Case)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10DB331-BCC2-4933-82DD-8532EA7B4D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4876800"/>
            <a:ext cx="8077200" cy="1060839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marL="168275" lvl="0" algn="l"/>
            <a:r>
              <a:rPr lang="en-US" sz="1800"/>
              <a:t>For the development of unnamed “Success Stories” only – call-out</a:t>
            </a:r>
          </a:p>
        </p:txBody>
      </p:sp>
      <p:graphicFrame>
        <p:nvGraphicFramePr>
          <p:cNvPr id="22" name="Body Copy">
            <a:extLst>
              <a:ext uri="{FF2B5EF4-FFF2-40B4-BE49-F238E27FC236}">
                <a16:creationId xmlns:a16="http://schemas.microsoft.com/office/drawing/2014/main" id="{A6CCE194-E3D7-42A6-A0C2-919E02329EEA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282425233"/>
              </p:ext>
            </p:extLst>
          </p:nvPr>
        </p:nvGraphicFramePr>
        <p:xfrm>
          <a:off x="4419600" y="1135256"/>
          <a:ext cx="7467600" cy="416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780">
                  <a:extLst>
                    <a:ext uri="{9D8B030D-6E8A-4147-A177-3AD203B41FA5}">
                      <a16:colId xmlns:a16="http://schemas.microsoft.com/office/drawing/2014/main" val="946091691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1729550602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614543895"/>
                    </a:ext>
                  </a:extLst>
                </a:gridCol>
                <a:gridCol w="192630">
                  <a:extLst>
                    <a:ext uri="{9D8B030D-6E8A-4147-A177-3AD203B41FA5}">
                      <a16:colId xmlns:a16="http://schemas.microsoft.com/office/drawing/2014/main" val="4208229438"/>
                    </a:ext>
                  </a:extLst>
                </a:gridCol>
                <a:gridCol w="2360780">
                  <a:extLst>
                    <a:ext uri="{9D8B030D-6E8A-4147-A177-3AD203B41FA5}">
                      <a16:colId xmlns:a16="http://schemas.microsoft.com/office/drawing/2014/main" val="1081490778"/>
                    </a:ext>
                  </a:extLst>
                </a:gridCol>
              </a:tblGrid>
              <a:tr h="416716"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Business need</a:t>
                      </a:r>
                      <a:r>
                        <a:rPr kumimoji="1" lang="en-US" sz="18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Solution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sz="1800" b="0" kern="120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sz="1600" b="0" kern="12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</a:p>
                  </a:txBody>
                  <a:tcPr marL="0" marR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4790786"/>
                  </a:ext>
                </a:extLst>
              </a:tr>
            </a:tbl>
          </a:graphicData>
        </a:graphic>
      </p:graphicFrame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8F8537E-F964-4D4E-85EA-838DFDD765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19599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050"/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lang="en-GB" sz="1050"/>
              <a:t>Business need</a:t>
            </a:r>
          </a:p>
          <a:p>
            <a:endParaRPr lang="en-GB" sz="1050"/>
          </a:p>
          <a:p>
            <a:endParaRPr lang="en-GB" sz="105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D4E5F558-C254-4ED5-AFA1-A94DD29FC6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1825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71450" indent="-171450" fontAlgn="base"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r>
              <a:rPr kumimoji="1" lang="en-US" sz="1050" b="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+mn-lt"/>
                <a:cs typeface="+mn-cs"/>
              </a:rPr>
              <a:t>Solution</a:t>
            </a:r>
            <a:endParaRPr lang="en-US" sz="105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08374D14-DD3C-44D3-95B4-C80AE5428D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28048" y="1620785"/>
            <a:ext cx="2359152" cy="3886200"/>
          </a:xfrm>
          <a:prstGeom prst="rect">
            <a:avLst/>
          </a:prstGeom>
        </p:spPr>
        <p:txBody>
          <a:bodyPr lIns="0"/>
          <a:lstStyle>
            <a:lvl1pPr marL="166688" indent="-111125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kumimoji="1" lang="en-GB" sz="105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</a:defRPr>
            </a:lvl1pPr>
            <a:lvl2pPr marL="609556" indent="0">
              <a:buNone/>
              <a:defRPr sz="1050"/>
            </a:lvl2pPr>
            <a:lvl3pPr marL="1219109" indent="0">
              <a:buNone/>
              <a:defRPr sz="1050"/>
            </a:lvl3pPr>
            <a:lvl4pPr marL="1828662" indent="0">
              <a:buNone/>
              <a:defRPr sz="1050"/>
            </a:lvl4pPr>
            <a:lvl5pPr marL="2438216" indent="0">
              <a:buNone/>
              <a:defRPr sz="1050"/>
            </a:lvl5pPr>
          </a:lstStyle>
          <a:p>
            <a:pPr marL="227013" lvl="0" indent="-171450" fontAlgn="base"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444444"/>
                </a:solidFill>
                <a:ea typeface="Museo Sans For Dell" pitchFamily="2" charset="0"/>
              </a:rPr>
              <a:t>Outcomes</a:t>
            </a:r>
            <a:endParaRPr kumimoji="1" lang="en-US" sz="1050">
              <a:solidFill>
                <a:srgbClr val="444444"/>
              </a:solidFill>
              <a:ea typeface="Museo Sans For De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48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488">
          <p15:clr>
            <a:srgbClr val="FBAE40"/>
          </p15:clr>
        </p15:guide>
        <p15:guide id="3" pos="192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 (Whit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3161A1-D9B6-FA18-DFA5-49A11A5BB7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626608"/>
          </a:xfrm>
          <a:prstGeom prst="rect">
            <a:avLst/>
          </a:prstGeom>
        </p:spPr>
      </p:pic>
      <p:sp>
        <p:nvSpPr>
          <p:cNvPr id="14" name="正方形/長方形 13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>
              <a:latin typeface="HGPGothicE" charset="-128"/>
              <a:ea typeface="HGPGothicE" charset="-128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/>
              <a:t>&lt;MM/DD/YYYY&gt;</a:t>
            </a:r>
            <a:br>
              <a:rPr lang="en-US" altLang="ja-JP"/>
            </a:br>
            <a:r>
              <a:rPr lang="en-US" altLang="ja-JP"/>
              <a:t>&lt;NTT DATA, Inc.&gt;</a:t>
            </a:r>
            <a:br>
              <a:rPr lang="en-US" altLang="ja-JP"/>
            </a:br>
            <a:r>
              <a:rPr lang="en-US" altLang="ja-JP"/>
              <a:t>&lt;XXXXXXXXXXXX&gt;</a:t>
            </a:r>
          </a:p>
        </p:txBody>
      </p:sp>
      <p:sp>
        <p:nvSpPr>
          <p:cNvPr id="12" name="タイトル 1"/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/>
              <a:t>[Title]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F996963-4A1F-8846-B376-4BC33022D1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503" y="253134"/>
            <a:ext cx="2635200" cy="902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73C8BAF-CD2F-48D5-AFFF-51A20BD31040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2023 NTT DATA Americas, Inc. All rights reserved.</a:t>
            </a:r>
            <a:endParaRPr lang="en-US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F726A3C3-B8A5-43F5-948F-FCDA2DECB2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02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 (Human Blue NTT DA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21">
            <a:extLst>
              <a:ext uri="{FF2B5EF4-FFF2-40B4-BE49-F238E27FC236}">
                <a16:creationId xmlns:a16="http://schemas.microsoft.com/office/drawing/2014/main" id="{D613633F-7BD8-4411-96EE-EAB1597F46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20" y="3160"/>
            <a:ext cx="12183842" cy="4721240"/>
          </a:xfrm>
          <a:prstGeom prst="rect">
            <a:avLst/>
          </a:prstGeom>
        </p:spPr>
      </p:pic>
      <p:sp>
        <p:nvSpPr>
          <p:cNvPr id="17" name="正方形/長方形 16"/>
          <p:cNvSpPr/>
          <p:nvPr userDrawn="1"/>
        </p:nvSpPr>
        <p:spPr>
          <a:xfrm>
            <a:off x="0" y="4724400"/>
            <a:ext cx="12192119" cy="214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800" b="0" i="0">
              <a:latin typeface="HGPGothicE" charset="-128"/>
              <a:ea typeface="HGPGothicE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56301A5-B670-D145-90FB-73C1609B8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144" y="254820"/>
            <a:ext cx="2635200" cy="90280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5FEE76F-2258-4144-9F94-AF2261817D3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575999" y="5839504"/>
            <a:ext cx="7092002" cy="10116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 marL="0" marR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sz="1400" b="0" i="0" baseline="0">
                <a:solidFill>
                  <a:srgbClr val="FFFFFF"/>
                </a:solidFill>
                <a:latin typeface="+mn-lt"/>
                <a:ea typeface="HGPGothicE" charset="-128"/>
                <a:cs typeface="HGPGothicE" charset="-128"/>
              </a:defRPr>
            </a:lvl1pPr>
            <a:lvl2pPr marL="609555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2pPr>
            <a:lvl3pPr marL="1219110" indent="0">
              <a:buNone/>
              <a:defRPr sz="1400">
                <a:solidFill>
                  <a:schemeClr val="bg1"/>
                </a:solidFill>
                <a:latin typeface="MS PGothic" charset="-128"/>
                <a:ea typeface="MS PGothic" charset="-128"/>
                <a:cs typeface="MS PGothic" charset="-128"/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0955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/>
              <a:t>&lt;MM/DD/YYYY&gt;</a:t>
            </a:r>
            <a:br>
              <a:rPr lang="en-US" altLang="ja-JP"/>
            </a:br>
            <a:r>
              <a:rPr lang="en-US" altLang="ja-JP"/>
              <a:t>&lt;NTT DATA, Inc.&gt;</a:t>
            </a:r>
            <a:br>
              <a:rPr lang="en-US" altLang="ja-JP"/>
            </a:br>
            <a:r>
              <a:rPr lang="en-US" altLang="ja-JP"/>
              <a:t>&lt;XXXXXXXXXXXX&gt;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2E76A378-9C19-4F49-B868-7D70D581E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5999" y="4770296"/>
            <a:ext cx="7092002" cy="990000"/>
          </a:xfrm>
          <a:prstGeom prst="rect">
            <a:avLst/>
          </a:prstGeom>
          <a:effectLst/>
        </p:spPr>
        <p:txBody>
          <a:bodyPr rIns="274320" anchor="ctr">
            <a:normAutofit/>
          </a:bodyPr>
          <a:lstStyle>
            <a:lvl1pPr>
              <a:defRPr lang="en-US" altLang="ja-JP" sz="2000" spc="0" dirty="0" smtClean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 fontAlgn="ctr">
              <a:spcBef>
                <a:spcPts val="0"/>
              </a:spcBef>
              <a:buFont typeface="Arial" pitchFamily="34" charset="0"/>
              <a:buNone/>
            </a:pPr>
            <a:r>
              <a:rPr kumimoji="1" lang="en-US" altLang="ja-JP"/>
              <a:t>[Title]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BA0EB-7D02-4113-A1C3-72AC880B02B2}"/>
              </a:ext>
            </a:extLst>
          </p:cNvPr>
          <p:cNvSpPr txBox="1"/>
          <p:nvPr userDrawn="1"/>
        </p:nvSpPr>
        <p:spPr>
          <a:xfrm>
            <a:off x="9067800" y="6544699"/>
            <a:ext cx="2819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sz="8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2022 NTT DATA Americas, Inc. All rights reserved.</a:t>
            </a:r>
            <a:endParaRPr lang="en-US"/>
          </a:p>
        </p:txBody>
      </p:sp>
      <p:pic>
        <p:nvPicPr>
          <p:cNvPr id="9" name="図 17">
            <a:extLst>
              <a:ext uri="{FF2B5EF4-FFF2-40B4-BE49-F238E27FC236}">
                <a16:creationId xmlns:a16="http://schemas.microsoft.com/office/drawing/2014/main" id="{8E846098-E9B2-47B1-B500-9468728096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3555998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97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81651"/>
            <a:ext cx="709083" cy="1276350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587752" cy="182880"/>
          </a:xfrm>
          <a:prstGeom prst="rect">
            <a:avLst/>
          </a:prstGeom>
        </p:spPr>
        <p:txBody>
          <a:bodyPr wrap="none"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743AACC-E6A3-4545-99FC-8515D810C3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1" r:id="rId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51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4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581651"/>
            <a:ext cx="709083" cy="1276350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587752" cy="182880"/>
          </a:xfrm>
          <a:prstGeom prst="rect">
            <a:avLst/>
          </a:prstGeom>
        </p:spPr>
        <p:txBody>
          <a:bodyPr wrap="none"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/>
              <a:t>© 2022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D743AACC-E6A3-4545-99FC-8515D810C3F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4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74" r:id="rId11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 userDrawn="1">
          <p15:clr>
            <a:srgbClr val="F26B43"/>
          </p15:clr>
        </p15:guide>
        <p15:guide id="3" orient="horz" pos="288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pos="192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486400"/>
            <a:ext cx="762000" cy="1371601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118DC6EA-A69D-4D67-A8FB-5DEACE8BC13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6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400"/>
            <a:ext cx="762000" cy="1371601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670C703-6CA0-47CC-9863-75BA63A4336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587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76" r:id="rId1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6400800"/>
            <a:ext cx="12192000" cy="4581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402"/>
            <a:ext cx="761999" cy="1371599"/>
          </a:xfrm>
          <a:prstGeom prst="rect">
            <a:avLst/>
          </a:prstGeom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1B08FBC-0754-4A22-9FF6-E1EB2B13A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6248"/>
            <a:ext cx="2651760" cy="182880"/>
          </a:xfrm>
          <a:prstGeom prst="rect">
            <a:avLst/>
          </a:prstGeom>
        </p:spPr>
        <p:txBody>
          <a:bodyPr anchor="ctr"/>
          <a:lstStyle>
            <a:lvl1pPr>
              <a:defRPr sz="800">
                <a:solidFill>
                  <a:schemeClr val="bg1"/>
                </a:solidFill>
              </a:defRPr>
            </a:lvl1pPr>
          </a:lstStyle>
          <a:p>
            <a:pPr defTabSz="609555"/>
            <a:r>
              <a:rPr lang="en-US" dirty="0"/>
              <a:t>© 2023 NTT DATA Americas,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F5690AF-F9D3-41D0-AF84-4591497DC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986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1747B91-575E-43FE-838A-7834E85DAF5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6554313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84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875" r:id="rId12"/>
  </p:sldLayoutIdLst>
  <p:hf hdr="0" dt="0"/>
  <p:txStyles>
    <p:titleStyle>
      <a:lvl1pPr algn="l" defTabSz="609555" rtl="0" eaLnBrk="1" fontAlgn="base" hangingPunct="1">
        <a:spcBef>
          <a:spcPct val="0"/>
        </a:spcBef>
        <a:spcAft>
          <a:spcPct val="0"/>
        </a:spcAft>
        <a:defRPr kumimoji="1" sz="2400" b="0" i="0" kern="1200" spc="200" baseline="0">
          <a:solidFill>
            <a:srgbClr val="404040"/>
          </a:solidFill>
          <a:latin typeface="HGPGothicE" charset="-128"/>
          <a:ea typeface="HGPGothicE" charset="-128"/>
          <a:cs typeface="HGPGothicE" charset="-128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0E8E794-BE56-4FEE-B70C-A1443CE9B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F37A2302-E131-483F-9D96-B80667361E8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877" r:id="rId10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32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41D58A3C-E02C-4C9E-81B4-EF78C42B93DA}"/>
              </a:ext>
            </a:extLst>
          </p:cNvPr>
          <p:cNvSpPr/>
          <p:nvPr userDrawn="1"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 dirty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2F0E52C-F694-4FD9-8441-2BDF61A42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8D2FB1D3-F8C4-4CE8-9D91-71CE28020DC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05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72" r:id="rId3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A0AD46F-27B4-4E2A-9436-A8D40D192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9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3" r:id="rId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0" i="0">
              <a:solidFill>
                <a:schemeClr val="tx1"/>
              </a:solidFill>
              <a:latin typeface="HGPGothicE" charset="-128"/>
              <a:ea typeface="HGPGothicE" charset="-128"/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4DEE24DF-B91C-4576-BFF5-B02A5E213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62244" y="6556248"/>
            <a:ext cx="667512" cy="182880"/>
          </a:xfrm>
          <a:prstGeom prst="rect">
            <a:avLst/>
          </a:prstGeom>
        </p:spPr>
        <p:txBody>
          <a:bodyPr anchor="ctr"/>
          <a:lstStyle>
            <a:lvl1pPr algn="ctr">
              <a:defRPr sz="800">
                <a:solidFill>
                  <a:schemeClr val="accent2"/>
                </a:solidFill>
              </a:defRPr>
            </a:lvl1pPr>
          </a:lstStyle>
          <a:p>
            <a:fld id="{92EA2340-BE12-4138-BE15-7C339B03EB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8065F47C-01F7-42CF-BA47-6ACD89130B1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0853738" y="152956"/>
            <a:ext cx="1021556" cy="151287"/>
          </a:xfrm>
          <a:custGeom>
            <a:avLst/>
            <a:gdLst>
              <a:gd name="T0" fmla="*/ 375 w 1361"/>
              <a:gd name="T1" fmla="*/ 43 h 199"/>
              <a:gd name="T2" fmla="*/ 313 w 1361"/>
              <a:gd name="T3" fmla="*/ 196 h 199"/>
              <a:gd name="T4" fmla="*/ 269 w 1361"/>
              <a:gd name="T5" fmla="*/ 43 h 199"/>
              <a:gd name="T6" fmla="*/ 207 w 1361"/>
              <a:gd name="T7" fmla="*/ 2 h 199"/>
              <a:gd name="T8" fmla="*/ 995 w 1361"/>
              <a:gd name="T9" fmla="*/ 69 h 199"/>
              <a:gd name="T10" fmla="*/ 864 w 1361"/>
              <a:gd name="T11" fmla="*/ 196 h 199"/>
              <a:gd name="T12" fmla="*/ 811 w 1361"/>
              <a:gd name="T13" fmla="*/ 132 h 199"/>
              <a:gd name="T14" fmla="*/ 951 w 1361"/>
              <a:gd name="T15" fmla="*/ 76 h 199"/>
              <a:gd name="T16" fmla="*/ 929 w 1361"/>
              <a:gd name="T17" fmla="*/ 44 h 199"/>
              <a:gd name="T18" fmla="*/ 821 w 1361"/>
              <a:gd name="T19" fmla="*/ 2 h 199"/>
              <a:gd name="T20" fmla="*/ 995 w 1361"/>
              <a:gd name="T21" fmla="*/ 69 h 199"/>
              <a:gd name="T22" fmla="*/ 951 w 1361"/>
              <a:gd name="T23" fmla="*/ 115 h 199"/>
              <a:gd name="T24" fmla="*/ 854 w 1361"/>
              <a:gd name="T25" fmla="*/ 135 h 199"/>
              <a:gd name="T26" fmla="*/ 951 w 1361"/>
              <a:gd name="T27" fmla="*/ 155 h 199"/>
              <a:gd name="T28" fmla="*/ 1361 w 1361"/>
              <a:gd name="T29" fmla="*/ 196 h 199"/>
              <a:gd name="T30" fmla="*/ 1177 w 1361"/>
              <a:gd name="T31" fmla="*/ 141 h 199"/>
              <a:gd name="T32" fmla="*/ 1228 w 1361"/>
              <a:gd name="T33" fmla="*/ 76 h 199"/>
              <a:gd name="T34" fmla="*/ 1317 w 1361"/>
              <a:gd name="T35" fmla="*/ 69 h 199"/>
              <a:gd name="T36" fmla="*/ 1187 w 1361"/>
              <a:gd name="T37" fmla="*/ 44 h 199"/>
              <a:gd name="T38" fmla="*/ 1298 w 1361"/>
              <a:gd name="T39" fmla="*/ 2 h 199"/>
              <a:gd name="T40" fmla="*/ 1317 w 1361"/>
              <a:gd name="T41" fmla="*/ 155 h 199"/>
              <a:gd name="T42" fmla="*/ 1234 w 1361"/>
              <a:gd name="T43" fmla="*/ 115 h 199"/>
              <a:gd name="T44" fmla="*/ 1234 w 1361"/>
              <a:gd name="T45" fmla="*/ 155 h 199"/>
              <a:gd name="T46" fmla="*/ 389 w 1361"/>
              <a:gd name="T47" fmla="*/ 2 h 199"/>
              <a:gd name="T48" fmla="*/ 452 w 1361"/>
              <a:gd name="T49" fmla="*/ 43 h 199"/>
              <a:gd name="T50" fmla="*/ 496 w 1361"/>
              <a:gd name="T51" fmla="*/ 196 h 199"/>
              <a:gd name="T52" fmla="*/ 558 w 1361"/>
              <a:gd name="T53" fmla="*/ 43 h 199"/>
              <a:gd name="T54" fmla="*/ 389 w 1361"/>
              <a:gd name="T55" fmla="*/ 2 h 199"/>
              <a:gd name="T56" fmla="*/ 1004 w 1361"/>
              <a:gd name="T57" fmla="*/ 43 h 199"/>
              <a:gd name="T58" fmla="*/ 1066 w 1361"/>
              <a:gd name="T59" fmla="*/ 196 h 199"/>
              <a:gd name="T60" fmla="*/ 1110 w 1361"/>
              <a:gd name="T61" fmla="*/ 43 h 199"/>
              <a:gd name="T62" fmla="*/ 1173 w 1361"/>
              <a:gd name="T63" fmla="*/ 2 h 199"/>
              <a:gd name="T64" fmla="*/ 732 w 1361"/>
              <a:gd name="T65" fmla="*/ 196 h 199"/>
              <a:gd name="T66" fmla="*/ 612 w 1361"/>
              <a:gd name="T67" fmla="*/ 2 h 199"/>
              <a:gd name="T68" fmla="*/ 794 w 1361"/>
              <a:gd name="T69" fmla="*/ 70 h 199"/>
              <a:gd name="T70" fmla="*/ 732 w 1361"/>
              <a:gd name="T71" fmla="*/ 196 h 199"/>
              <a:gd name="T72" fmla="*/ 727 w 1361"/>
              <a:gd name="T73" fmla="*/ 44 h 199"/>
              <a:gd name="T74" fmla="*/ 656 w 1361"/>
              <a:gd name="T75" fmla="*/ 155 h 199"/>
              <a:gd name="T76" fmla="*/ 749 w 1361"/>
              <a:gd name="T77" fmla="*/ 129 h 199"/>
              <a:gd name="T78" fmla="*/ 145 w 1361"/>
              <a:gd name="T79" fmla="*/ 150 h 199"/>
              <a:gd name="T80" fmla="*/ 40 w 1361"/>
              <a:gd name="T81" fmla="*/ 0 h 199"/>
              <a:gd name="T82" fmla="*/ 0 w 1361"/>
              <a:gd name="T83" fmla="*/ 197 h 199"/>
              <a:gd name="T84" fmla="*/ 44 w 1361"/>
              <a:gd name="T85" fmla="*/ 76 h 199"/>
              <a:gd name="T86" fmla="*/ 44 w 1361"/>
              <a:gd name="T87" fmla="*/ 47 h 199"/>
              <a:gd name="T88" fmla="*/ 115 w 1361"/>
              <a:gd name="T89" fmla="*/ 177 h 199"/>
              <a:gd name="T90" fmla="*/ 192 w 1361"/>
              <a:gd name="T91" fmla="*/ 147 h 199"/>
              <a:gd name="T92" fmla="*/ 148 w 1361"/>
              <a:gd name="T93" fmla="*/ 2 h 199"/>
              <a:gd name="T94" fmla="*/ 149 w 1361"/>
              <a:gd name="T95" fmla="*/ 148 h 199"/>
              <a:gd name="T96" fmla="*/ 145 w 1361"/>
              <a:gd name="T97" fmla="*/ 150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61" h="199">
                <a:moveTo>
                  <a:pt x="375" y="2"/>
                </a:moveTo>
                <a:cubicBezTo>
                  <a:pt x="375" y="43"/>
                  <a:pt x="375" y="43"/>
                  <a:pt x="375" y="43"/>
                </a:cubicBezTo>
                <a:cubicBezTo>
                  <a:pt x="375" y="43"/>
                  <a:pt x="318" y="43"/>
                  <a:pt x="313" y="43"/>
                </a:cubicBezTo>
                <a:cubicBezTo>
                  <a:pt x="313" y="48"/>
                  <a:pt x="313" y="196"/>
                  <a:pt x="313" y="196"/>
                </a:cubicBezTo>
                <a:cubicBezTo>
                  <a:pt x="269" y="196"/>
                  <a:pt x="269" y="196"/>
                  <a:pt x="269" y="196"/>
                </a:cubicBezTo>
                <a:cubicBezTo>
                  <a:pt x="269" y="196"/>
                  <a:pt x="269" y="48"/>
                  <a:pt x="269" y="43"/>
                </a:cubicBezTo>
                <a:cubicBezTo>
                  <a:pt x="265" y="43"/>
                  <a:pt x="207" y="43"/>
                  <a:pt x="207" y="43"/>
                </a:cubicBezTo>
                <a:cubicBezTo>
                  <a:pt x="207" y="2"/>
                  <a:pt x="207" y="2"/>
                  <a:pt x="207" y="2"/>
                </a:cubicBezTo>
                <a:lnTo>
                  <a:pt x="375" y="2"/>
                </a:lnTo>
                <a:close/>
                <a:moveTo>
                  <a:pt x="995" y="69"/>
                </a:moveTo>
                <a:cubicBezTo>
                  <a:pt x="995" y="196"/>
                  <a:pt x="995" y="196"/>
                  <a:pt x="995" y="196"/>
                </a:cubicBezTo>
                <a:cubicBezTo>
                  <a:pt x="864" y="196"/>
                  <a:pt x="864" y="196"/>
                  <a:pt x="864" y="196"/>
                </a:cubicBezTo>
                <a:cubicBezTo>
                  <a:pt x="828" y="196"/>
                  <a:pt x="811" y="181"/>
                  <a:pt x="811" y="141"/>
                </a:cubicBezTo>
                <a:cubicBezTo>
                  <a:pt x="811" y="132"/>
                  <a:pt x="811" y="132"/>
                  <a:pt x="811" y="132"/>
                </a:cubicBezTo>
                <a:cubicBezTo>
                  <a:pt x="811" y="93"/>
                  <a:pt x="828" y="76"/>
                  <a:pt x="862" y="76"/>
                </a:cubicBezTo>
                <a:cubicBezTo>
                  <a:pt x="862" y="76"/>
                  <a:pt x="947" y="76"/>
                  <a:pt x="951" y="76"/>
                </a:cubicBezTo>
                <a:cubicBezTo>
                  <a:pt x="951" y="75"/>
                  <a:pt x="951" y="69"/>
                  <a:pt x="951" y="69"/>
                </a:cubicBezTo>
                <a:cubicBezTo>
                  <a:pt x="951" y="51"/>
                  <a:pt x="945" y="44"/>
                  <a:pt x="929" y="44"/>
                </a:cubicBezTo>
                <a:cubicBezTo>
                  <a:pt x="821" y="44"/>
                  <a:pt x="821" y="44"/>
                  <a:pt x="821" y="44"/>
                </a:cubicBezTo>
                <a:cubicBezTo>
                  <a:pt x="821" y="2"/>
                  <a:pt x="821" y="2"/>
                  <a:pt x="821" y="2"/>
                </a:cubicBezTo>
                <a:cubicBezTo>
                  <a:pt x="932" y="2"/>
                  <a:pt x="932" y="2"/>
                  <a:pt x="932" y="2"/>
                </a:cubicBezTo>
                <a:cubicBezTo>
                  <a:pt x="979" y="2"/>
                  <a:pt x="995" y="20"/>
                  <a:pt x="995" y="69"/>
                </a:cubicBezTo>
                <a:close/>
                <a:moveTo>
                  <a:pt x="951" y="155"/>
                </a:moveTo>
                <a:cubicBezTo>
                  <a:pt x="951" y="115"/>
                  <a:pt x="951" y="115"/>
                  <a:pt x="951" y="115"/>
                </a:cubicBezTo>
                <a:cubicBezTo>
                  <a:pt x="947" y="115"/>
                  <a:pt x="868" y="115"/>
                  <a:pt x="868" y="115"/>
                </a:cubicBezTo>
                <a:cubicBezTo>
                  <a:pt x="862" y="115"/>
                  <a:pt x="854" y="118"/>
                  <a:pt x="854" y="135"/>
                </a:cubicBezTo>
                <a:cubicBezTo>
                  <a:pt x="854" y="152"/>
                  <a:pt x="862" y="155"/>
                  <a:pt x="868" y="155"/>
                </a:cubicBezTo>
                <a:cubicBezTo>
                  <a:pt x="868" y="155"/>
                  <a:pt x="947" y="155"/>
                  <a:pt x="951" y="155"/>
                </a:cubicBezTo>
                <a:close/>
                <a:moveTo>
                  <a:pt x="1361" y="69"/>
                </a:moveTo>
                <a:cubicBezTo>
                  <a:pt x="1361" y="196"/>
                  <a:pt x="1361" y="196"/>
                  <a:pt x="1361" y="196"/>
                </a:cubicBezTo>
                <a:cubicBezTo>
                  <a:pt x="1230" y="196"/>
                  <a:pt x="1230" y="196"/>
                  <a:pt x="1230" y="196"/>
                </a:cubicBezTo>
                <a:cubicBezTo>
                  <a:pt x="1194" y="196"/>
                  <a:pt x="1177" y="181"/>
                  <a:pt x="1177" y="141"/>
                </a:cubicBezTo>
                <a:cubicBezTo>
                  <a:pt x="1177" y="132"/>
                  <a:pt x="1177" y="132"/>
                  <a:pt x="1177" y="132"/>
                </a:cubicBezTo>
                <a:cubicBezTo>
                  <a:pt x="1177" y="93"/>
                  <a:pt x="1194" y="76"/>
                  <a:pt x="1228" y="76"/>
                </a:cubicBezTo>
                <a:cubicBezTo>
                  <a:pt x="1228" y="76"/>
                  <a:pt x="1313" y="76"/>
                  <a:pt x="1317" y="76"/>
                </a:cubicBezTo>
                <a:cubicBezTo>
                  <a:pt x="1317" y="75"/>
                  <a:pt x="1317" y="69"/>
                  <a:pt x="1317" y="69"/>
                </a:cubicBezTo>
                <a:cubicBezTo>
                  <a:pt x="1317" y="51"/>
                  <a:pt x="1311" y="44"/>
                  <a:pt x="1295" y="44"/>
                </a:cubicBezTo>
                <a:cubicBezTo>
                  <a:pt x="1187" y="44"/>
                  <a:pt x="1187" y="44"/>
                  <a:pt x="1187" y="44"/>
                </a:cubicBezTo>
                <a:cubicBezTo>
                  <a:pt x="1187" y="2"/>
                  <a:pt x="1187" y="2"/>
                  <a:pt x="1187" y="2"/>
                </a:cubicBezTo>
                <a:cubicBezTo>
                  <a:pt x="1298" y="2"/>
                  <a:pt x="1298" y="2"/>
                  <a:pt x="1298" y="2"/>
                </a:cubicBezTo>
                <a:cubicBezTo>
                  <a:pt x="1345" y="2"/>
                  <a:pt x="1361" y="20"/>
                  <a:pt x="1361" y="69"/>
                </a:cubicBezTo>
                <a:close/>
                <a:moveTo>
                  <a:pt x="1317" y="155"/>
                </a:moveTo>
                <a:cubicBezTo>
                  <a:pt x="1317" y="115"/>
                  <a:pt x="1317" y="115"/>
                  <a:pt x="1317" y="115"/>
                </a:cubicBezTo>
                <a:cubicBezTo>
                  <a:pt x="1313" y="115"/>
                  <a:pt x="1234" y="115"/>
                  <a:pt x="1234" y="115"/>
                </a:cubicBezTo>
                <a:cubicBezTo>
                  <a:pt x="1228" y="115"/>
                  <a:pt x="1220" y="118"/>
                  <a:pt x="1220" y="135"/>
                </a:cubicBezTo>
                <a:cubicBezTo>
                  <a:pt x="1220" y="152"/>
                  <a:pt x="1228" y="155"/>
                  <a:pt x="1234" y="155"/>
                </a:cubicBezTo>
                <a:cubicBezTo>
                  <a:pt x="1234" y="155"/>
                  <a:pt x="1313" y="155"/>
                  <a:pt x="1317" y="155"/>
                </a:cubicBezTo>
                <a:close/>
                <a:moveTo>
                  <a:pt x="389" y="2"/>
                </a:moveTo>
                <a:cubicBezTo>
                  <a:pt x="389" y="43"/>
                  <a:pt x="389" y="43"/>
                  <a:pt x="389" y="43"/>
                </a:cubicBezTo>
                <a:cubicBezTo>
                  <a:pt x="389" y="43"/>
                  <a:pt x="447" y="43"/>
                  <a:pt x="452" y="43"/>
                </a:cubicBezTo>
                <a:cubicBezTo>
                  <a:pt x="452" y="48"/>
                  <a:pt x="452" y="196"/>
                  <a:pt x="452" y="196"/>
                </a:cubicBezTo>
                <a:cubicBezTo>
                  <a:pt x="496" y="196"/>
                  <a:pt x="496" y="196"/>
                  <a:pt x="496" y="196"/>
                </a:cubicBezTo>
                <a:cubicBezTo>
                  <a:pt x="496" y="196"/>
                  <a:pt x="496" y="48"/>
                  <a:pt x="496" y="43"/>
                </a:cubicBezTo>
                <a:cubicBezTo>
                  <a:pt x="500" y="43"/>
                  <a:pt x="558" y="43"/>
                  <a:pt x="558" y="43"/>
                </a:cubicBezTo>
                <a:cubicBezTo>
                  <a:pt x="558" y="2"/>
                  <a:pt x="558" y="2"/>
                  <a:pt x="558" y="2"/>
                </a:cubicBezTo>
                <a:lnTo>
                  <a:pt x="389" y="2"/>
                </a:lnTo>
                <a:close/>
                <a:moveTo>
                  <a:pt x="1004" y="2"/>
                </a:moveTo>
                <a:cubicBezTo>
                  <a:pt x="1004" y="43"/>
                  <a:pt x="1004" y="43"/>
                  <a:pt x="1004" y="43"/>
                </a:cubicBezTo>
                <a:cubicBezTo>
                  <a:pt x="1004" y="43"/>
                  <a:pt x="1062" y="43"/>
                  <a:pt x="1066" y="43"/>
                </a:cubicBezTo>
                <a:cubicBezTo>
                  <a:pt x="1066" y="48"/>
                  <a:pt x="1066" y="196"/>
                  <a:pt x="1066" y="196"/>
                </a:cubicBezTo>
                <a:cubicBezTo>
                  <a:pt x="1110" y="196"/>
                  <a:pt x="1110" y="196"/>
                  <a:pt x="1110" y="196"/>
                </a:cubicBezTo>
                <a:cubicBezTo>
                  <a:pt x="1110" y="196"/>
                  <a:pt x="1110" y="48"/>
                  <a:pt x="1110" y="43"/>
                </a:cubicBezTo>
                <a:cubicBezTo>
                  <a:pt x="1115" y="43"/>
                  <a:pt x="1173" y="43"/>
                  <a:pt x="1173" y="43"/>
                </a:cubicBezTo>
                <a:cubicBezTo>
                  <a:pt x="1173" y="2"/>
                  <a:pt x="1173" y="2"/>
                  <a:pt x="1173" y="2"/>
                </a:cubicBezTo>
                <a:lnTo>
                  <a:pt x="1004" y="2"/>
                </a:lnTo>
                <a:close/>
                <a:moveTo>
                  <a:pt x="732" y="196"/>
                </a:moveTo>
                <a:cubicBezTo>
                  <a:pt x="612" y="196"/>
                  <a:pt x="612" y="196"/>
                  <a:pt x="612" y="196"/>
                </a:cubicBezTo>
                <a:cubicBezTo>
                  <a:pt x="612" y="2"/>
                  <a:pt x="612" y="2"/>
                  <a:pt x="612" y="2"/>
                </a:cubicBezTo>
                <a:cubicBezTo>
                  <a:pt x="730" y="2"/>
                  <a:pt x="730" y="2"/>
                  <a:pt x="730" y="2"/>
                </a:cubicBezTo>
                <a:cubicBezTo>
                  <a:pt x="774" y="2"/>
                  <a:pt x="794" y="20"/>
                  <a:pt x="794" y="70"/>
                </a:cubicBezTo>
                <a:cubicBezTo>
                  <a:pt x="794" y="128"/>
                  <a:pt x="794" y="128"/>
                  <a:pt x="794" y="128"/>
                </a:cubicBezTo>
                <a:cubicBezTo>
                  <a:pt x="794" y="173"/>
                  <a:pt x="779" y="196"/>
                  <a:pt x="732" y="196"/>
                </a:cubicBezTo>
                <a:close/>
                <a:moveTo>
                  <a:pt x="749" y="70"/>
                </a:moveTo>
                <a:cubicBezTo>
                  <a:pt x="749" y="51"/>
                  <a:pt x="743" y="44"/>
                  <a:pt x="727" y="44"/>
                </a:cubicBezTo>
                <a:cubicBezTo>
                  <a:pt x="727" y="44"/>
                  <a:pt x="660" y="44"/>
                  <a:pt x="656" y="44"/>
                </a:cubicBezTo>
                <a:cubicBezTo>
                  <a:pt x="656" y="155"/>
                  <a:pt x="656" y="155"/>
                  <a:pt x="656" y="155"/>
                </a:cubicBezTo>
                <a:cubicBezTo>
                  <a:pt x="660" y="155"/>
                  <a:pt x="727" y="155"/>
                  <a:pt x="727" y="155"/>
                </a:cubicBezTo>
                <a:cubicBezTo>
                  <a:pt x="743" y="155"/>
                  <a:pt x="749" y="148"/>
                  <a:pt x="749" y="129"/>
                </a:cubicBezTo>
                <a:cubicBezTo>
                  <a:pt x="749" y="129"/>
                  <a:pt x="749" y="70"/>
                  <a:pt x="749" y="70"/>
                </a:cubicBezTo>
                <a:close/>
                <a:moveTo>
                  <a:pt x="145" y="150"/>
                </a:moveTo>
                <a:cubicBezTo>
                  <a:pt x="144" y="148"/>
                  <a:pt x="85" y="34"/>
                  <a:pt x="78" y="22"/>
                </a:cubicBezTo>
                <a:cubicBezTo>
                  <a:pt x="69" y="9"/>
                  <a:pt x="59" y="0"/>
                  <a:pt x="40" y="0"/>
                </a:cubicBezTo>
                <a:cubicBezTo>
                  <a:pt x="22" y="0"/>
                  <a:pt x="0" y="8"/>
                  <a:pt x="0" y="51"/>
                </a:cubicBezTo>
                <a:cubicBezTo>
                  <a:pt x="0" y="197"/>
                  <a:pt x="0" y="197"/>
                  <a:pt x="0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4" y="197"/>
                  <a:pt x="44" y="84"/>
                  <a:pt x="44" y="76"/>
                </a:cubicBezTo>
                <a:cubicBezTo>
                  <a:pt x="44" y="67"/>
                  <a:pt x="43" y="54"/>
                  <a:pt x="43" y="51"/>
                </a:cubicBezTo>
                <a:cubicBezTo>
                  <a:pt x="43" y="49"/>
                  <a:pt x="43" y="47"/>
                  <a:pt x="44" y="47"/>
                </a:cubicBezTo>
                <a:cubicBezTo>
                  <a:pt x="46" y="46"/>
                  <a:pt x="47" y="47"/>
                  <a:pt x="48" y="49"/>
                </a:cubicBezTo>
                <a:cubicBezTo>
                  <a:pt x="49" y="50"/>
                  <a:pt x="103" y="158"/>
                  <a:pt x="115" y="177"/>
                </a:cubicBezTo>
                <a:cubicBezTo>
                  <a:pt x="123" y="190"/>
                  <a:pt x="133" y="199"/>
                  <a:pt x="153" y="199"/>
                </a:cubicBezTo>
                <a:cubicBezTo>
                  <a:pt x="171" y="199"/>
                  <a:pt x="192" y="191"/>
                  <a:pt x="192" y="147"/>
                </a:cubicBezTo>
                <a:cubicBezTo>
                  <a:pt x="192" y="2"/>
                  <a:pt x="192" y="2"/>
                  <a:pt x="192" y="2"/>
                </a:cubicBezTo>
                <a:cubicBezTo>
                  <a:pt x="148" y="2"/>
                  <a:pt x="148" y="2"/>
                  <a:pt x="148" y="2"/>
                </a:cubicBezTo>
                <a:cubicBezTo>
                  <a:pt x="148" y="2"/>
                  <a:pt x="148" y="115"/>
                  <a:pt x="148" y="123"/>
                </a:cubicBezTo>
                <a:cubicBezTo>
                  <a:pt x="148" y="132"/>
                  <a:pt x="149" y="145"/>
                  <a:pt x="149" y="148"/>
                </a:cubicBezTo>
                <a:cubicBezTo>
                  <a:pt x="149" y="150"/>
                  <a:pt x="149" y="152"/>
                  <a:pt x="148" y="152"/>
                </a:cubicBezTo>
                <a:cubicBezTo>
                  <a:pt x="147" y="153"/>
                  <a:pt x="145" y="152"/>
                  <a:pt x="145" y="1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6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hf hdr="0" dt="0"/>
  <p:txStyles>
    <p:titleStyle>
      <a:lvl1pPr marL="225425" indent="115888" algn="l" defTabSz="609555" rtl="0" eaLnBrk="1" fontAlgn="base" hangingPunct="1">
        <a:spcBef>
          <a:spcPct val="0"/>
        </a:spcBef>
        <a:spcAft>
          <a:spcPct val="0"/>
        </a:spcAft>
        <a:tabLst/>
        <a:defRPr kumimoji="1" lang="en-US" sz="2400" b="0" i="0" kern="1200" spc="0" baseline="0" smtClean="0">
          <a:solidFill>
            <a:schemeClr val="tx1"/>
          </a:solidFill>
          <a:latin typeface="+mj-ea"/>
          <a:ea typeface="+mj-ea"/>
          <a:cs typeface="Arial"/>
        </a:defRPr>
      </a:lvl1pPr>
      <a:lvl2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2pPr>
      <a:lvl3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3pPr>
      <a:lvl4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4pPr>
      <a:lvl5pPr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5pPr>
      <a:lvl6pPr marL="609555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6pPr>
      <a:lvl7pPr marL="1219110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7pPr>
      <a:lvl8pPr marL="1828664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8pPr>
      <a:lvl9pPr marL="2438218" algn="l" defTabSz="609555" rtl="0" eaLnBrk="1" fontAlgn="base" hangingPunct="1">
        <a:spcBef>
          <a:spcPct val="0"/>
        </a:spcBef>
        <a:spcAft>
          <a:spcPct val="0"/>
        </a:spcAft>
        <a:defRPr kumimoji="1" sz="2667">
          <a:solidFill>
            <a:schemeClr val="tx1"/>
          </a:solidFill>
          <a:latin typeface="Arial" pitchFamily="34" charset="0"/>
          <a:ea typeface="HGP創英角ｺﾞｼｯｸUB"/>
          <a:cs typeface="Arial" pitchFamily="34" charset="0"/>
        </a:defRPr>
      </a:lvl9pPr>
    </p:titleStyle>
    <p:bodyStyle>
      <a:lvl1pPr marL="226468" indent="-226468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910099" indent="-30054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2pPr>
      <a:lvl3pPr marL="1454042" indent="-234933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3pPr>
      <a:lvl4pPr marL="2059363" indent="-230701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4pPr>
      <a:lvl5pPr marL="2666800" indent="-228584" algn="l" defTabSz="609555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kumimoji="1" sz="2667" kern="1200">
          <a:solidFill>
            <a:schemeClr val="tx1"/>
          </a:solidFill>
          <a:latin typeface="Arial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kumimoji="1"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4032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2.xml"/><Relationship Id="rId5" Type="http://schemas.openxmlformats.org/officeDocument/2006/relationships/chart" Target="../charts/chart1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1069F-F5EF-4F32-8CCA-32D75704ACDB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en-US" dirty="0"/>
              <a:t>April 2023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83B81-F330-4450-B0B7-CCBC75E4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Next Gen Windows Advisory Workshop</a:t>
            </a:r>
            <a:br>
              <a:rPr lang="en-IN" dirty="0"/>
            </a:br>
            <a:r>
              <a:rPr lang="en-IN" dirty="0"/>
              <a:t>Digital Workplace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10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15430-8297-6880-744C-D2D5985F6F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6396D-6C48-4039-6B1F-5467E8ACAA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704F25-503F-BA47-3269-ABE9BC33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Virtual Workspace Services by NTT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779BBF-4B05-973A-E4FF-7D4419F6881B}"/>
              </a:ext>
            </a:extLst>
          </p:cNvPr>
          <p:cNvSpPr/>
          <p:nvPr/>
        </p:nvSpPr>
        <p:spPr>
          <a:xfrm>
            <a:off x="4220894" y="1706880"/>
            <a:ext cx="3750212" cy="4700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DCE8D2-5416-FE52-09B6-0FD31D58327B}"/>
              </a:ext>
            </a:extLst>
          </p:cNvPr>
          <p:cNvSpPr/>
          <p:nvPr/>
        </p:nvSpPr>
        <p:spPr>
          <a:xfrm>
            <a:off x="304800" y="1706880"/>
            <a:ext cx="3750212" cy="4700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BF0973-E3F6-0733-961A-05E25EE29F10}"/>
              </a:ext>
            </a:extLst>
          </p:cNvPr>
          <p:cNvSpPr/>
          <p:nvPr/>
        </p:nvSpPr>
        <p:spPr>
          <a:xfrm>
            <a:off x="8136988" y="1706880"/>
            <a:ext cx="3750212" cy="4700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1DC79-B43A-29D2-2271-64CDDF054252}"/>
              </a:ext>
            </a:extLst>
          </p:cNvPr>
          <p:cNvSpPr/>
          <p:nvPr/>
        </p:nvSpPr>
        <p:spPr>
          <a:xfrm>
            <a:off x="4220894" y="1268759"/>
            <a:ext cx="3750212" cy="49798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Build Services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BD490-183A-325C-F812-5DF48D34889C}"/>
              </a:ext>
            </a:extLst>
          </p:cNvPr>
          <p:cNvSpPr/>
          <p:nvPr/>
        </p:nvSpPr>
        <p:spPr>
          <a:xfrm>
            <a:off x="304800" y="1268759"/>
            <a:ext cx="3750212" cy="49798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Advisory Services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CBCBBF-8BBB-3273-96C7-652DF02DB2B6}"/>
              </a:ext>
            </a:extLst>
          </p:cNvPr>
          <p:cNvSpPr/>
          <p:nvPr/>
        </p:nvSpPr>
        <p:spPr>
          <a:xfrm>
            <a:off x="8136988" y="1268759"/>
            <a:ext cx="3750212" cy="4979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IN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Managed Services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AB7B51-3B3D-A160-D799-6AB9526A6529}"/>
              </a:ext>
            </a:extLst>
          </p:cNvPr>
          <p:cNvSpPr/>
          <p:nvPr/>
        </p:nvSpPr>
        <p:spPr>
          <a:xfrm>
            <a:off x="304800" y="1766742"/>
            <a:ext cx="3750212" cy="12241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6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F2EC18-C2D2-AF59-6453-578E36438504}"/>
              </a:ext>
            </a:extLst>
          </p:cNvPr>
          <p:cNvSpPr/>
          <p:nvPr/>
        </p:nvSpPr>
        <p:spPr>
          <a:xfrm>
            <a:off x="449353" y="3313872"/>
            <a:ext cx="3461106" cy="572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Virtualization strategy 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Define your endpoint virtualization strategy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A73DE4-0720-73A7-9100-DE4633D2AAED}"/>
              </a:ext>
            </a:extLst>
          </p:cNvPr>
          <p:cNvSpPr/>
          <p:nvPr/>
        </p:nvSpPr>
        <p:spPr>
          <a:xfrm>
            <a:off x="449353" y="3992178"/>
            <a:ext cx="3461106" cy="766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Persona identification 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Advise and help customer in persona identification and map compute needs with persona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762EB7-D3C2-0721-052A-F782013A3AFF}"/>
              </a:ext>
            </a:extLst>
          </p:cNvPr>
          <p:cNvSpPr/>
          <p:nvPr/>
        </p:nvSpPr>
        <p:spPr>
          <a:xfrm>
            <a:off x="449353" y="5543038"/>
            <a:ext cx="3461106" cy="7662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CA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framework for continues innovation </a:t>
            </a:r>
            <a:endParaRPr kumimoji="1" lang="en-IN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and define process for virtual workspace for continues innovation and optimization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194D58-ADD2-2CC3-84AB-136F8BEDC59B}"/>
              </a:ext>
            </a:extLst>
          </p:cNvPr>
          <p:cNvSpPr/>
          <p:nvPr/>
        </p:nvSpPr>
        <p:spPr>
          <a:xfrm>
            <a:off x="449353" y="4864731"/>
            <a:ext cx="3461106" cy="572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virtual workspace 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virtual workspace solution based on the persona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83CA6D-BA06-0772-FED6-EFDF40B89CEE}"/>
              </a:ext>
            </a:extLst>
          </p:cNvPr>
          <p:cNvSpPr/>
          <p:nvPr/>
        </p:nvSpPr>
        <p:spPr>
          <a:xfrm>
            <a:off x="4220894" y="1766742"/>
            <a:ext cx="3750212" cy="12241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6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C4C378-1211-C213-D725-E9CC8DD5E970}"/>
              </a:ext>
            </a:extLst>
          </p:cNvPr>
          <p:cNvSpPr/>
          <p:nvPr/>
        </p:nvSpPr>
        <p:spPr>
          <a:xfrm>
            <a:off x="4365447" y="3313872"/>
            <a:ext cx="3461106" cy="678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Architect, design and deploy 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Define and implement the virtual workspace solution including Windows 365 &amp; AVD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FBD6B82-B49D-2EB2-20A3-B8F8F82BABCA}"/>
              </a:ext>
            </a:extLst>
          </p:cNvPr>
          <p:cNvSpPr/>
          <p:nvPr/>
        </p:nvSpPr>
        <p:spPr>
          <a:xfrm>
            <a:off x="4365447" y="4086351"/>
            <a:ext cx="3461106" cy="678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Persona based provisioning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Automate the persona-based deployment of virtual workspace including Windows 365 &amp; AVD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22CAB3-AD59-6C8A-1C2D-FEA36119E332}"/>
              </a:ext>
            </a:extLst>
          </p:cNvPr>
          <p:cNvSpPr/>
          <p:nvPr/>
        </p:nvSpPr>
        <p:spPr>
          <a:xfrm>
            <a:off x="4365447" y="5631310"/>
            <a:ext cx="3461106" cy="678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Lifecycle management 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and deploy the life cycle of virtual workspace including Windows 365 &amp; AVD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772190-C732-DF34-A7CE-B4A9DB63F822}"/>
              </a:ext>
            </a:extLst>
          </p:cNvPr>
          <p:cNvSpPr/>
          <p:nvPr/>
        </p:nvSpPr>
        <p:spPr>
          <a:xfrm>
            <a:off x="4365447" y="4858831"/>
            <a:ext cx="3461106" cy="6780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fr-FR" sz="1000" b="1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Automated</a:t>
            </a:r>
            <a:r>
              <a:rPr kumimoji="1" lang="fr-FR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 application </a:t>
            </a:r>
            <a:r>
              <a:rPr kumimoji="1" lang="fr-FR" sz="1000" b="1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deployment</a:t>
            </a:r>
            <a:endParaRPr kumimoji="1" lang="fr-FR" sz="10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Design and define process for application deployment on virtual workspace including Windows365 &amp; AVD</a:t>
            </a:r>
            <a:endParaRPr kumimoji="1" lang="fr-FR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F2F39C-093C-0CFD-BE62-5BCA1C7AEC94}"/>
              </a:ext>
            </a:extLst>
          </p:cNvPr>
          <p:cNvSpPr/>
          <p:nvPr/>
        </p:nvSpPr>
        <p:spPr>
          <a:xfrm>
            <a:off x="8136986" y="1766742"/>
            <a:ext cx="3750212" cy="12241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144000" rIns="144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600" b="1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21B45C-CCD0-4838-F490-70274CDFDDFB}"/>
              </a:ext>
            </a:extLst>
          </p:cNvPr>
          <p:cNvSpPr/>
          <p:nvPr/>
        </p:nvSpPr>
        <p:spPr>
          <a:xfrm>
            <a:off x="8281541" y="3313872"/>
            <a:ext cx="3461106" cy="787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Infrastructure management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Manage the cloud component of Windows 365, Azure Active Directory, on-premise network connection, Provisioning policies, persona-based deployment etc.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ED8026-78E4-E800-E3EE-31AC2873CC5B}"/>
              </a:ext>
            </a:extLst>
          </p:cNvPr>
          <p:cNvSpPr/>
          <p:nvPr/>
        </p:nvSpPr>
        <p:spPr>
          <a:xfrm>
            <a:off x="8281541" y="4210220"/>
            <a:ext cx="3461106" cy="626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VM’s lifecycle management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IN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r>
              <a:rPr kumimoji="1" lang="en-IN" sz="1000" b="0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icense</a:t>
            </a:r>
            <a:r>
              <a:rPr kumimoji="1" lang="en-IN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 assignment, provisioning, de-provisioning, application deployment, monitoring etc.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05B5C-104B-0186-23AE-1422AF0E450B}"/>
              </a:ext>
            </a:extLst>
          </p:cNvPr>
          <p:cNvSpPr/>
          <p:nvPr/>
        </p:nvSpPr>
        <p:spPr>
          <a:xfrm>
            <a:off x="8281541" y="5522100"/>
            <a:ext cx="3461106" cy="787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Manage application lifecycle &amp; endpoint estate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Deploy and manage application life cycle of Windows 365 &amp; AVD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M</a:t>
            </a:r>
            <a:r>
              <a:rPr kumimoji="1" lang="en-CA" sz="1000" b="0" i="0" u="none" strike="noStrike" kern="1200" cap="none" spc="0" normalizeH="0" baseline="0" noProof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anage</a:t>
            </a: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 endpoint estate including Windows 365 &amp; AVD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B3201F-DE15-1951-86CC-724B75975881}"/>
              </a:ext>
            </a:extLst>
          </p:cNvPr>
          <p:cNvSpPr/>
          <p:nvPr/>
        </p:nvSpPr>
        <p:spPr>
          <a:xfrm>
            <a:off x="8281541" y="4945526"/>
            <a:ext cx="3461106" cy="4674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Tx/>
              <a:buNone/>
              <a:tabLst/>
              <a:defRPr/>
            </a:pPr>
            <a:r>
              <a:rPr kumimoji="1" lang="en-IN" sz="1000" b="1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Image management</a:t>
            </a:r>
          </a:p>
          <a:p>
            <a:pPr marL="171450" marR="0" lvl="1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0B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CA" sz="10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rPr>
              <a:t>Manage the lifecycle of golden image for VMs</a:t>
            </a:r>
            <a:endParaRPr kumimoji="1" lang="en-IN" sz="10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F7E016D-0A29-7B88-8215-2808A5ECD9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766741"/>
            <a:ext cx="3750212" cy="1446235"/>
          </a:xfrm>
          <a:custGeom>
            <a:avLst/>
            <a:gdLst>
              <a:gd name="connsiteX0" fmla="*/ 0 w 2278482"/>
              <a:gd name="connsiteY0" fmla="*/ 0 h 1224136"/>
              <a:gd name="connsiteX1" fmla="*/ 2278482 w 2278482"/>
              <a:gd name="connsiteY1" fmla="*/ 0 h 1224136"/>
              <a:gd name="connsiteX2" fmla="*/ 2278482 w 2278482"/>
              <a:gd name="connsiteY2" fmla="*/ 1224136 h 1224136"/>
              <a:gd name="connsiteX3" fmla="*/ 0 w 2278482"/>
              <a:gd name="connsiteY3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482" h="1224136">
                <a:moveTo>
                  <a:pt x="0" y="0"/>
                </a:moveTo>
                <a:lnTo>
                  <a:pt x="2278482" y="0"/>
                </a:lnTo>
                <a:lnTo>
                  <a:pt x="2278482" y="1224136"/>
                </a:lnTo>
                <a:lnTo>
                  <a:pt x="0" y="1224136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86BFCEE-9C66-7AD4-C6D7-ACBB0BA20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0893" y="1766742"/>
            <a:ext cx="3750212" cy="1446234"/>
          </a:xfrm>
          <a:custGeom>
            <a:avLst/>
            <a:gdLst>
              <a:gd name="connsiteX0" fmla="*/ 0 w 2278482"/>
              <a:gd name="connsiteY0" fmla="*/ 0 h 1224136"/>
              <a:gd name="connsiteX1" fmla="*/ 2278482 w 2278482"/>
              <a:gd name="connsiteY1" fmla="*/ 0 h 1224136"/>
              <a:gd name="connsiteX2" fmla="*/ 2278482 w 2278482"/>
              <a:gd name="connsiteY2" fmla="*/ 1224136 h 1224136"/>
              <a:gd name="connsiteX3" fmla="*/ 0 w 2278482"/>
              <a:gd name="connsiteY3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482" h="1224136">
                <a:moveTo>
                  <a:pt x="0" y="0"/>
                </a:moveTo>
                <a:lnTo>
                  <a:pt x="2278482" y="0"/>
                </a:lnTo>
                <a:lnTo>
                  <a:pt x="2278482" y="1224136"/>
                </a:lnTo>
                <a:lnTo>
                  <a:pt x="0" y="1224136"/>
                </a:lnTo>
                <a:close/>
              </a:path>
            </a:pathLst>
          </a:custGeom>
        </p:spPr>
      </p:pic>
      <p:pic>
        <p:nvPicPr>
          <p:cNvPr id="38" name="Picture 37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7A85324C-CA89-3833-C86C-6D292184A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6986" y="1766742"/>
            <a:ext cx="3750212" cy="1446234"/>
          </a:xfrm>
          <a:custGeom>
            <a:avLst/>
            <a:gdLst>
              <a:gd name="connsiteX0" fmla="*/ 0 w 2278482"/>
              <a:gd name="connsiteY0" fmla="*/ 0 h 1224136"/>
              <a:gd name="connsiteX1" fmla="*/ 2278482 w 2278482"/>
              <a:gd name="connsiteY1" fmla="*/ 0 h 1224136"/>
              <a:gd name="connsiteX2" fmla="*/ 2278482 w 2278482"/>
              <a:gd name="connsiteY2" fmla="*/ 1224136 h 1224136"/>
              <a:gd name="connsiteX3" fmla="*/ 0 w 2278482"/>
              <a:gd name="connsiteY3" fmla="*/ 1224136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482" h="1224136">
                <a:moveTo>
                  <a:pt x="0" y="0"/>
                </a:moveTo>
                <a:lnTo>
                  <a:pt x="2278482" y="0"/>
                </a:lnTo>
                <a:lnTo>
                  <a:pt x="2278482" y="1224136"/>
                </a:lnTo>
                <a:lnTo>
                  <a:pt x="0" y="12241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25253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DACA9F-6957-4286-83B5-37E0994D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NTT DATA for Digital Workplace Services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F01F414-B99A-0259-D51E-951E3D917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62244" y="6556248"/>
            <a:ext cx="667512" cy="18288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AD9205D-CD60-9ECD-94A0-34018D9C19B8}"/>
              </a:ext>
            </a:extLst>
          </p:cNvPr>
          <p:cNvSpPr txBox="1">
            <a:spLocks/>
          </p:cNvSpPr>
          <p:nvPr/>
        </p:nvSpPr>
        <p:spPr>
          <a:xfrm>
            <a:off x="228600" y="6556248"/>
            <a:ext cx="2758231" cy="18288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indent="0" algn="ctr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kumimoji="1"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0099" indent="-30054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54042" indent="-23493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059363" indent="-230701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666800" indent="-228584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IN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Arial"/>
              </a:rPr>
              <a:t>© 2023 NTT DATA Americas, Inc. All rights reserved.</a:t>
            </a:r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Picture 6" descr="A person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1EBB2DEC-4E7A-3F40-7B3F-8AE5D5607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7574" y="3774611"/>
            <a:ext cx="3461754" cy="1905636"/>
          </a:xfrm>
          <a:prstGeom prst="rect">
            <a:avLst/>
          </a:prstGeom>
        </p:spPr>
      </p:pic>
      <p:sp>
        <p:nvSpPr>
          <p:cNvPr id="19" name="Freeform 399">
            <a:extLst>
              <a:ext uri="{FF2B5EF4-FFF2-40B4-BE49-F238E27FC236}">
                <a16:creationId xmlns:a16="http://schemas.microsoft.com/office/drawing/2014/main" id="{6AE3D56D-5479-4631-4FD2-43144FA8C920}"/>
              </a:ext>
            </a:extLst>
          </p:cNvPr>
          <p:cNvSpPr/>
          <p:nvPr/>
        </p:nvSpPr>
        <p:spPr>
          <a:xfrm flipH="1">
            <a:off x="304790" y="4178651"/>
            <a:ext cx="3979761" cy="2089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7AFDB-5B8B-7AFA-655A-D51712E286C5}"/>
              </a:ext>
            </a:extLst>
          </p:cNvPr>
          <p:cNvSpPr/>
          <p:nvPr/>
        </p:nvSpPr>
        <p:spPr bwMode="gray">
          <a:xfrm flipV="1">
            <a:off x="4378841" y="5601257"/>
            <a:ext cx="3462970" cy="666606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DDB5BC-14A6-3C1E-ABDB-1B68FAEBF758}"/>
              </a:ext>
            </a:extLst>
          </p:cNvPr>
          <p:cNvSpPr/>
          <p:nvPr/>
        </p:nvSpPr>
        <p:spPr bwMode="gray">
          <a:xfrm rot="10800000" flipV="1">
            <a:off x="304789" y="2844438"/>
            <a:ext cx="3974715" cy="1231410"/>
          </a:xfrm>
          <a:prstGeom prst="rect">
            <a:avLst/>
          </a:prstGeom>
          <a:solidFill>
            <a:schemeClr val="tx2"/>
          </a:solidFill>
          <a:ln>
            <a:solidFill>
              <a:srgbClr val="6785C1"/>
            </a:solidFill>
          </a:ln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77CDA816-9444-7C2B-8574-5CA133F4D2B7}"/>
              </a:ext>
            </a:extLst>
          </p:cNvPr>
          <p:cNvSpPr txBox="1">
            <a:spLocks/>
          </p:cNvSpPr>
          <p:nvPr/>
        </p:nvSpPr>
        <p:spPr bwMode="gray">
          <a:xfrm>
            <a:off x="1696955" y="3062437"/>
            <a:ext cx="2537165" cy="80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574675" indent="-2333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0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246188" indent="-22225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For Dell 300" pitchFamily="50" charset="0"/>
              <a:buChar char="–"/>
              <a:defRPr sz="14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18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Cloud Voice &amp; Managed Services users with MS Teams &amp; Cisco</a:t>
            </a:r>
            <a:endParaRPr kumimoji="1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4E365C-3754-BB4B-77B8-2D17B439E38F}"/>
              </a:ext>
            </a:extLst>
          </p:cNvPr>
          <p:cNvSpPr/>
          <p:nvPr/>
        </p:nvSpPr>
        <p:spPr bwMode="gray">
          <a:xfrm rot="10800000" flipV="1">
            <a:off x="4380054" y="2844438"/>
            <a:ext cx="3461751" cy="932001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243777" tIns="0" rIns="182832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65%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4E3CFF-263F-EA3A-6AC0-1503BFB03BC7}"/>
              </a:ext>
            </a:extLst>
          </p:cNvPr>
          <p:cNvSpPr/>
          <p:nvPr/>
        </p:nvSpPr>
        <p:spPr bwMode="gray">
          <a:xfrm rot="10800000" flipV="1">
            <a:off x="5524979" y="2923186"/>
            <a:ext cx="2175524" cy="80518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Contacts resolved with automation &amp; bots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FCAFB8-D2E6-8802-77B7-129C30A057BA}"/>
              </a:ext>
            </a:extLst>
          </p:cNvPr>
          <p:cNvSpPr/>
          <p:nvPr/>
        </p:nvSpPr>
        <p:spPr bwMode="gray">
          <a:xfrm rot="10800000" flipV="1">
            <a:off x="8428882" y="1216758"/>
            <a:ext cx="3434318" cy="1519337"/>
          </a:xfrm>
          <a:prstGeom prst="rect">
            <a:avLst/>
          </a:prstGeom>
          <a:solidFill>
            <a:schemeClr val="bg2"/>
          </a:solidFill>
          <a:ln w="12700">
            <a:noFill/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223838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#1 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FA28DA7C-FCC9-4296-D2C9-A073CDDBF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083" y="5687146"/>
            <a:ext cx="1488633" cy="50252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B71F5AD-F88E-1D41-463E-9CCC7CC44716}"/>
              </a:ext>
            </a:extLst>
          </p:cNvPr>
          <p:cNvSpPr txBox="1"/>
          <p:nvPr/>
        </p:nvSpPr>
        <p:spPr bwMode="gray">
          <a:xfrm>
            <a:off x="441607" y="4204600"/>
            <a:ext cx="370107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Arial" charset="0"/>
                <a:sym typeface="Helvetica Light"/>
              </a:rPr>
              <a:t>Top-tier global cloud communications provider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949ADE7-9D9D-99A5-8741-50E0537D623F}"/>
              </a:ext>
            </a:extLst>
          </p:cNvPr>
          <p:cNvSpPr/>
          <p:nvPr/>
        </p:nvSpPr>
        <p:spPr bwMode="gray">
          <a:xfrm rot="10800000" flipV="1">
            <a:off x="6077078" y="5587459"/>
            <a:ext cx="1686277" cy="66660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29 ISO-Certified Delivery Locations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529B8DA-057E-0D8E-E172-C095F27C55C8}"/>
              </a:ext>
            </a:extLst>
          </p:cNvPr>
          <p:cNvSpPr txBox="1"/>
          <p:nvPr/>
        </p:nvSpPr>
        <p:spPr>
          <a:xfrm>
            <a:off x="9365247" y="1512605"/>
            <a:ext cx="2468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Microsoft Operator Connect Partner &amp;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Top Performer for Teams Telephony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61FD6D6-95A2-9CFC-62A4-E0DF8508B359}"/>
              </a:ext>
            </a:extLst>
          </p:cNvPr>
          <p:cNvSpPr/>
          <p:nvPr/>
        </p:nvSpPr>
        <p:spPr bwMode="gray">
          <a:xfrm flipV="1">
            <a:off x="7921287" y="2844438"/>
            <a:ext cx="3941914" cy="1231410"/>
          </a:xfrm>
          <a:prstGeom prst="rect">
            <a:avLst/>
          </a:prstGeom>
          <a:solidFill>
            <a:schemeClr val="tx2"/>
          </a:solidFill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BA16EB1-B70A-6870-596A-97466C996094}"/>
              </a:ext>
            </a:extLst>
          </p:cNvPr>
          <p:cNvSpPr/>
          <p:nvPr/>
        </p:nvSpPr>
        <p:spPr bwMode="gray">
          <a:xfrm rot="10800000" flipV="1">
            <a:off x="9379181" y="2937626"/>
            <a:ext cx="2461439" cy="1062403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Global Cisco partner delivering first-class service for more than 10 years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730734-8E9A-F2A5-6D33-730E48D33017}"/>
              </a:ext>
            </a:extLst>
          </p:cNvPr>
          <p:cNvSpPr txBox="1"/>
          <p:nvPr/>
        </p:nvSpPr>
        <p:spPr bwMode="gray">
          <a:xfrm>
            <a:off x="7935510" y="3114840"/>
            <a:ext cx="1364196" cy="6739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Tier 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7E1B939-D1D7-FC92-076A-3A0053486B87}"/>
              </a:ext>
            </a:extLst>
          </p:cNvPr>
          <p:cNvSpPr txBox="1"/>
          <p:nvPr/>
        </p:nvSpPr>
        <p:spPr>
          <a:xfrm>
            <a:off x="328799" y="3130811"/>
            <a:ext cx="1374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1M+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33ECBB8-42F4-BCCE-2CD1-FBC16BAA4D3F}"/>
              </a:ext>
            </a:extLst>
          </p:cNvPr>
          <p:cNvSpPr txBox="1"/>
          <p:nvPr/>
        </p:nvSpPr>
        <p:spPr bwMode="gray">
          <a:xfrm>
            <a:off x="462205" y="4872976"/>
            <a:ext cx="83294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3.8M+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4077962-A95A-C489-4EF0-D649D429CE38}"/>
              </a:ext>
            </a:extLst>
          </p:cNvPr>
          <p:cNvSpPr txBox="1"/>
          <p:nvPr/>
        </p:nvSpPr>
        <p:spPr bwMode="gray">
          <a:xfrm>
            <a:off x="1865095" y="4872976"/>
            <a:ext cx="775801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30M+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553A75E-3307-BB54-993F-B70CBE4956BD}"/>
              </a:ext>
            </a:extLst>
          </p:cNvPr>
          <p:cNvSpPr txBox="1"/>
          <p:nvPr/>
        </p:nvSpPr>
        <p:spPr bwMode="gray">
          <a:xfrm>
            <a:off x="3202721" y="4872976"/>
            <a:ext cx="775800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10B+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A1CF23-4A95-66FB-F2A2-BC48DA6C2216}"/>
              </a:ext>
            </a:extLst>
          </p:cNvPr>
          <p:cNvSpPr/>
          <p:nvPr/>
        </p:nvSpPr>
        <p:spPr bwMode="gray">
          <a:xfrm rot="10800000" flipV="1">
            <a:off x="315968" y="5514770"/>
            <a:ext cx="1125422" cy="5534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Users supported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B9C86E-7AA6-7F74-6E53-EE989DC56EF0}"/>
              </a:ext>
            </a:extLst>
          </p:cNvPr>
          <p:cNvSpPr/>
          <p:nvPr/>
        </p:nvSpPr>
        <p:spPr bwMode="gray">
          <a:xfrm rot="10800000" flipV="1">
            <a:off x="1641210" y="5514770"/>
            <a:ext cx="1223570" cy="31942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Meetings hosted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DE794D2-8BDB-0347-730F-419A5527990C}"/>
              </a:ext>
            </a:extLst>
          </p:cNvPr>
          <p:cNvSpPr/>
          <p:nvPr/>
        </p:nvSpPr>
        <p:spPr bwMode="gray">
          <a:xfrm rot="10800000" flipV="1">
            <a:off x="2951303" y="5514770"/>
            <a:ext cx="1278637" cy="32966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Minutes of cloud voice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6509548-E8F1-E035-1103-7E9B0823D369}"/>
              </a:ext>
            </a:extLst>
          </p:cNvPr>
          <p:cNvSpPr/>
          <p:nvPr/>
        </p:nvSpPr>
        <p:spPr bwMode="gray">
          <a:xfrm rot="10800000" flipV="1">
            <a:off x="304790" y="1216759"/>
            <a:ext cx="7991486" cy="1509523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txBody>
          <a:bodyPr wrap="square" lIns="243777" tIns="182832" rIns="182832" bIns="182832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66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3" name="Rectangle 4">
            <a:extLst>
              <a:ext uri="{FF2B5EF4-FFF2-40B4-BE49-F238E27FC236}">
                <a16:creationId xmlns:a16="http://schemas.microsoft.com/office/drawing/2014/main" id="{D4736647-4B87-C9A9-213F-F324C5A35535}"/>
              </a:ext>
            </a:extLst>
          </p:cNvPr>
          <p:cNvSpPr txBox="1">
            <a:spLocks/>
          </p:cNvSpPr>
          <p:nvPr/>
        </p:nvSpPr>
        <p:spPr bwMode="gray">
          <a:xfrm>
            <a:off x="2000250" y="1312797"/>
            <a:ext cx="6296026" cy="1283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AAAAAA"/>
              </a:buClr>
              <a:buFont typeface="Arial" pitchFamily="34" charset="0"/>
              <a:buChar char="•"/>
              <a:defRPr sz="14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  <a:cs typeface="+mn-cs"/>
              </a:defRPr>
            </a:lvl1pPr>
            <a:lvl2pPr marL="574675" indent="-2333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2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2pPr>
            <a:lvl3pPr marL="909638" indent="-220663" algn="l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Sans For Dell" pitchFamily="2" charset="0"/>
              <a:buChar char="–"/>
              <a:defRPr sz="1000" baseline="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3pPr>
            <a:lvl4pPr marL="1246188" indent="-22225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AAAAAA"/>
              </a:buClr>
              <a:buFont typeface="Museo For Dell 300" pitchFamily="50" charset="0"/>
              <a:buChar char="–"/>
              <a:defRPr sz="1400">
                <a:solidFill>
                  <a:schemeClr val="tx1"/>
                </a:solidFill>
                <a:latin typeface="Museo Sans For Dell" pitchFamily="2" charset="0"/>
                <a:ea typeface="Museo Sans For Dell" pitchFamily="2" charset="0"/>
              </a:defRPr>
            </a:lvl4pPr>
            <a:lvl5pPr marL="1608138" indent="-2365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bg1"/>
              </a:buClr>
              <a:buFont typeface="Museo For Dell 300" pitchFamily="50" charset="0"/>
              <a:buChar char="–"/>
              <a:defRPr sz="1800">
                <a:solidFill>
                  <a:schemeClr val="bg2"/>
                </a:solidFill>
                <a:latin typeface="Museo Sans For Dell" pitchFamily="2" charset="0"/>
                <a:ea typeface="Museo Sans For Dell" pitchFamily="2" charset="0"/>
              </a:defRPr>
            </a:lvl5pPr>
            <a:lvl6pPr marL="20653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6pPr>
            <a:lvl7pPr marL="25225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7pPr>
            <a:lvl8pPr marL="29797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8pPr>
            <a:lvl9pPr marL="3436938" indent="-236538" algn="l" rtl="0" eaLnBrk="1" fontAlgn="base" hangingPunct="1">
              <a:lnSpc>
                <a:spcPct val="95000"/>
              </a:lnSpc>
              <a:spcBef>
                <a:spcPct val="3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600">
                <a:solidFill>
                  <a:schemeClr val="accent1"/>
                </a:solidFill>
                <a:latin typeface="+mn-lt"/>
              </a:defRPr>
            </a:lvl9pPr>
          </a:lstStyle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Gartner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US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2023 Magic Quadrant for Outsourced Digital Workplace Services, Worldwide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Everest Group’s Digital Workplace Services PEAK Matrix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Assessment, 2022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Gartner</a:t>
            </a:r>
            <a:r>
              <a:rPr kumimoji="1" lang="en-CA" sz="13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®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2022 Magic Quadrant for Network Services, Global</a:t>
            </a:r>
          </a:p>
          <a:p>
            <a:pPr marL="0" marR="0" lvl="0" indent="0" algn="l" defTabSz="121917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AAAAAA"/>
              </a:buClr>
              <a:buSzTx/>
              <a:buFont typeface="Arial" pitchFamily="34" charset="0"/>
              <a:buNone/>
              <a:tabLst/>
              <a:defRPr/>
            </a:pPr>
            <a:r>
              <a:rPr kumimoji="1" lang="en-CA" sz="13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NelsonHall</a:t>
            </a:r>
            <a:r>
              <a:rPr kumimoji="1" lang="en-CA" sz="1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 NEAT for Advanced Digital Workplace Services, 2021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B2B18C-E71D-105B-DA27-55DAF2D23D82}"/>
              </a:ext>
            </a:extLst>
          </p:cNvPr>
          <p:cNvSpPr txBox="1"/>
          <p:nvPr/>
        </p:nvSpPr>
        <p:spPr>
          <a:xfrm>
            <a:off x="228600" y="1623638"/>
            <a:ext cx="17857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pitchFamily="2" charset="0"/>
                <a:cs typeface="Arial"/>
              </a:rPr>
              <a:t>Recognized as a Leader 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3163565-B0B2-1BF5-AE28-53EADBA5684C}"/>
              </a:ext>
            </a:extLst>
          </p:cNvPr>
          <p:cNvGrpSpPr/>
          <p:nvPr/>
        </p:nvGrpSpPr>
        <p:grpSpPr>
          <a:xfrm>
            <a:off x="4300533" y="2882686"/>
            <a:ext cx="1286460" cy="870867"/>
            <a:chOff x="4989266" y="3642415"/>
            <a:chExt cx="2244829" cy="1519634"/>
          </a:xfrm>
        </p:grpSpPr>
        <p:graphicFrame>
          <p:nvGraphicFramePr>
            <p:cNvPr id="66" name="Chart 65">
              <a:extLst>
                <a:ext uri="{FF2B5EF4-FFF2-40B4-BE49-F238E27FC236}">
                  <a16:creationId xmlns:a16="http://schemas.microsoft.com/office/drawing/2014/main" id="{92AD3EDC-12BA-8E2B-3CA5-0B6A3F24B0D1}"/>
                </a:ext>
              </a:extLst>
            </p:cNvPr>
            <p:cNvGraphicFramePr/>
            <p:nvPr/>
          </p:nvGraphicFramePr>
          <p:xfrm>
            <a:off x="5351863" y="3642415"/>
            <a:ext cx="1519634" cy="15196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2CF99CC-B32E-40DD-7196-E0B630107B48}"/>
                </a:ext>
              </a:extLst>
            </p:cNvPr>
            <p:cNvSpPr txBox="1"/>
            <p:nvPr/>
          </p:nvSpPr>
          <p:spPr>
            <a:xfrm>
              <a:off x="4989266" y="4088753"/>
              <a:ext cx="2244829" cy="5907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rPr>
                <a:t>65% </a:t>
              </a:r>
            </a:p>
          </p:txBody>
        </p:sp>
      </p:grpSp>
      <p:sp>
        <p:nvSpPr>
          <p:cNvPr id="2" name="Freeform 399">
            <a:extLst>
              <a:ext uri="{FF2B5EF4-FFF2-40B4-BE49-F238E27FC236}">
                <a16:creationId xmlns:a16="http://schemas.microsoft.com/office/drawing/2014/main" id="{57A1F6E0-F5AC-6676-5F4F-C363A4FA1531}"/>
              </a:ext>
            </a:extLst>
          </p:cNvPr>
          <p:cNvSpPr/>
          <p:nvPr/>
        </p:nvSpPr>
        <p:spPr>
          <a:xfrm flipH="1">
            <a:off x="7934834" y="4178651"/>
            <a:ext cx="3928365" cy="20754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GB" sz="1800" b="0" i="0" u="none" strike="noStrike" kern="120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B975E-5CFB-2DE8-D69B-E8E2110FE916}"/>
              </a:ext>
            </a:extLst>
          </p:cNvPr>
          <p:cNvSpPr txBox="1"/>
          <p:nvPr/>
        </p:nvSpPr>
        <p:spPr bwMode="gray">
          <a:xfrm>
            <a:off x="8023329" y="4186956"/>
            <a:ext cx="370107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000" b="1" i="0" u="none" strike="noStrike" kern="120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Arial" charset="0"/>
                <a:sym typeface="Helvetica Light"/>
              </a:rPr>
              <a:t>One of the largest service desk support user base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80B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25BFE-F743-D85B-E6FB-FC06AD2B24F4}"/>
              </a:ext>
            </a:extLst>
          </p:cNvPr>
          <p:cNvSpPr txBox="1"/>
          <p:nvPr/>
        </p:nvSpPr>
        <p:spPr bwMode="gray">
          <a:xfrm>
            <a:off x="8051670" y="4839242"/>
            <a:ext cx="832949" cy="81417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23M+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9B8321-83C6-08CD-6183-20054F732DC3}"/>
              </a:ext>
            </a:extLst>
          </p:cNvPr>
          <p:cNvSpPr txBox="1"/>
          <p:nvPr/>
        </p:nvSpPr>
        <p:spPr bwMode="gray">
          <a:xfrm>
            <a:off x="9379181" y="5051350"/>
            <a:ext cx="895630" cy="4358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6.2M+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9259D-7C34-003B-20F6-7FEFF60526C2}"/>
              </a:ext>
            </a:extLst>
          </p:cNvPr>
          <p:cNvSpPr txBox="1"/>
          <p:nvPr/>
        </p:nvSpPr>
        <p:spPr bwMode="gray">
          <a:xfrm>
            <a:off x="10763845" y="5058366"/>
            <a:ext cx="775800" cy="43580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2.5K+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3C9FD-F553-6CE4-DE3D-4A77C1A28447}"/>
              </a:ext>
            </a:extLst>
          </p:cNvPr>
          <p:cNvSpPr/>
          <p:nvPr/>
        </p:nvSpPr>
        <p:spPr bwMode="gray">
          <a:xfrm rot="10800000" flipV="1">
            <a:off x="7905433" y="5481036"/>
            <a:ext cx="1125422" cy="553499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Annual service desk contacts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5B4F2A-EB4B-1ECE-EE52-E527233704E2}"/>
              </a:ext>
            </a:extLst>
          </p:cNvPr>
          <p:cNvSpPr/>
          <p:nvPr/>
        </p:nvSpPr>
        <p:spPr bwMode="gray">
          <a:xfrm rot="10800000" flipV="1">
            <a:off x="9202334" y="5494170"/>
            <a:ext cx="1223570" cy="525416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Managed </a:t>
            </a:r>
          </a:p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users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FF5B7-6251-6005-473B-1423E2C5E382}"/>
              </a:ext>
            </a:extLst>
          </p:cNvPr>
          <p:cNvSpPr/>
          <p:nvPr/>
        </p:nvSpPr>
        <p:spPr bwMode="gray">
          <a:xfrm rot="10800000" flipV="1">
            <a:off x="10512426" y="5504403"/>
            <a:ext cx="1278637" cy="52541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6845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80B1"/>
                </a:solidFill>
                <a:effectLst/>
                <a:uLnTx/>
                <a:uFillTx/>
                <a:latin typeface="Arial"/>
                <a:cs typeface="+mn-cs"/>
              </a:rPr>
              <a:t>Service desk agents</a:t>
            </a:r>
          </a:p>
        </p:txBody>
      </p:sp>
    </p:spTree>
    <p:extLst>
      <p:ext uri="{BB962C8B-B14F-4D97-AF65-F5344CB8AC3E}">
        <p14:creationId xmlns:p14="http://schemas.microsoft.com/office/powerpoint/2010/main" val="3090056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833CD4-F967-42FF-A018-F03063BF5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09555"/>
            <a:r>
              <a:rPr lang="en-US" dirty="0"/>
              <a:t>© 2023 NTT DATA Americas,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02397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CDC5B-02FC-44DA-8C7C-354CC5D1E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7ECCF8-C863-45FE-821F-925CA4139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92CAB0-9AA1-49CF-A7D5-E01D919D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Hybrid Work Is Transforming Endpoint Management Strategy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16528F-FA1F-3E28-D3DC-44061EFB6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3876150"/>
            <a:ext cx="12192000" cy="2538999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169C22-32B0-3310-795B-BEE5E7B6A862}"/>
              </a:ext>
            </a:extLst>
          </p:cNvPr>
          <p:cNvSpPr txBox="1"/>
          <p:nvPr/>
        </p:nvSpPr>
        <p:spPr>
          <a:xfrm>
            <a:off x="5154544" y="5880401"/>
            <a:ext cx="68968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Sources: </a:t>
            </a:r>
          </a:p>
          <a:p>
            <a:pPr marL="228600" marR="0" lvl="0" indent="-228600" algn="r" defTabSz="9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CA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HashiCorp</a:t>
            </a:r>
            <a:r>
              <a:rPr kumimoji="1" lang="en-CA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 State of Cloud Strategy Survey 2022, commissioned by Forrester Consulting</a:t>
            </a:r>
          </a:p>
          <a:p>
            <a:pPr marL="228600" marR="0" lvl="0" indent="-228600" algn="r" defTabSz="9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Gartner </a:t>
            </a:r>
            <a:r>
              <a:rPr kumimoji="1" lang="en-CA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Magic Quadrant for Unified Endpoint Management Tools, 2022</a:t>
            </a: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r" defTabSz="9143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3. </a:t>
            </a:r>
            <a:r>
              <a:rPr kumimoji="1" lang="en-CA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IDC </a:t>
            </a:r>
            <a:r>
              <a:rPr kumimoji="1" lang="en-CA" sz="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FutureScape</a:t>
            </a:r>
            <a:r>
              <a:rPr kumimoji="1" lang="en-CA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: Worldwide Future of Work 2022 Predictions</a:t>
            </a:r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EB01331-CC3F-AFF8-86FD-356E654B1765}"/>
              </a:ext>
            </a:extLst>
          </p:cNvPr>
          <p:cNvGrpSpPr/>
          <p:nvPr/>
        </p:nvGrpSpPr>
        <p:grpSpPr>
          <a:xfrm>
            <a:off x="236796" y="1340768"/>
            <a:ext cx="3153770" cy="4168993"/>
            <a:chOff x="853998" y="1340768"/>
            <a:chExt cx="3153770" cy="4168993"/>
          </a:xfrm>
        </p:grpSpPr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1CDEBF14-62BB-3986-48C3-CCC6E6EAE360}"/>
                </a:ext>
              </a:extLst>
            </p:cNvPr>
            <p:cNvSpPr txBox="1">
              <a:spLocks/>
            </p:cNvSpPr>
            <p:nvPr/>
          </p:nvSpPr>
          <p:spPr>
            <a:xfrm>
              <a:off x="853998" y="4223255"/>
              <a:ext cx="3153770" cy="12865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90%</a:t>
              </a:r>
            </a:p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of surveyed companies </a:t>
              </a:r>
              <a:r>
                <a:rPr kumimoji="1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claimed a </a:t>
              </a:r>
              <a:r>
                <a:rPr kumimoji="1" lang="en-CA" sz="16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multicloud</a:t>
              </a:r>
              <a:r>
                <a:rPr kumimoji="1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 strategy is working for their enterprises</a:t>
              </a:r>
              <a:r>
                <a:rPr kumimoji="1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.</a:t>
              </a:r>
              <a:r>
                <a:rPr kumimoji="1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1</a:t>
              </a:r>
              <a:r>
                <a:rPr kumimoji="1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 </a:t>
              </a:r>
              <a:endParaRPr kumimoji="1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" panose="020B0502040204020203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89D2F5-56B5-D51D-7AC6-09FEE2B712C5}"/>
                </a:ext>
              </a:extLst>
            </p:cNvPr>
            <p:cNvGrpSpPr/>
            <p:nvPr/>
          </p:nvGrpSpPr>
          <p:grpSpPr>
            <a:xfrm>
              <a:off x="1244702" y="1340769"/>
              <a:ext cx="2372361" cy="2372360"/>
              <a:chOff x="1244702" y="1955431"/>
              <a:chExt cx="2372360" cy="237236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666651A-B112-5C82-674F-8A07B8B06D34}"/>
                  </a:ext>
                </a:extLst>
              </p:cNvPr>
              <p:cNvSpPr/>
              <p:nvPr/>
            </p:nvSpPr>
            <p:spPr bwMode="auto">
              <a:xfrm>
                <a:off x="1244702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EFC950-5037-90A0-271C-9BE7F1E37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45643" y="2063009"/>
                <a:ext cx="2168522" cy="2168522"/>
              </a:xfrm>
              <a:prstGeom prst="ellipse">
                <a:avLst/>
              </a:prstGeom>
              <a:solidFill>
                <a:schemeClr val="bg2">
                  <a:alpha val="94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A76736BD-E1D4-3F20-376B-995D23EA5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244703" y="1340768"/>
              <a:ext cx="2372360" cy="2372360"/>
            </a:xfrm>
            <a:prstGeom prst="arc">
              <a:avLst>
                <a:gd name="adj1" fmla="val 16343259"/>
                <a:gd name="adj2" fmla="val 13916835"/>
              </a:avLst>
            </a:prstGeom>
            <a:noFill/>
            <a:ln w="95250" cap="rnd">
              <a:solidFill>
                <a:schemeClr val="tx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0E0163-E119-CA10-142E-3DAF54D90DB5}"/>
              </a:ext>
            </a:extLst>
          </p:cNvPr>
          <p:cNvGrpSpPr/>
          <p:nvPr/>
        </p:nvGrpSpPr>
        <p:grpSpPr>
          <a:xfrm>
            <a:off x="4378051" y="1340768"/>
            <a:ext cx="3590640" cy="4165734"/>
            <a:chOff x="4331938" y="1340768"/>
            <a:chExt cx="3590640" cy="4165734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C2E280CD-6684-9E8A-D9A8-467A0A137ED6}"/>
                </a:ext>
              </a:extLst>
            </p:cNvPr>
            <p:cNvSpPr txBox="1">
              <a:spLocks/>
            </p:cNvSpPr>
            <p:nvPr/>
          </p:nvSpPr>
          <p:spPr>
            <a:xfrm>
              <a:off x="4331938" y="4219996"/>
              <a:ext cx="3590640" cy="128650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2286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457200" marR="0" indent="-22860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57225" marR="0" indent="-20002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42963" marR="0" indent="-1809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3938" marR="0" indent="-168275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90%</a:t>
              </a:r>
            </a:p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of clients will use cloud-based Unified Endpoint Management tools to manage most of their estate</a:t>
              </a:r>
              <a:r>
                <a:rPr kumimoji="1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, by 2025.</a:t>
              </a:r>
              <a:r>
                <a:rPr kumimoji="1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2</a:t>
              </a:r>
            </a:p>
          </p:txBody>
        </p:sp>
        <p:grpSp>
          <p:nvGrpSpPr>
            <p:cNvPr id="14" name="Group 13" descr="person using a large touchscreen">
              <a:extLst>
                <a:ext uri="{FF2B5EF4-FFF2-40B4-BE49-F238E27FC236}">
                  <a16:creationId xmlns:a16="http://schemas.microsoft.com/office/drawing/2014/main" id="{CBBCBAE3-3BC0-CB69-F7BA-6C1BF5965D43}"/>
                </a:ext>
              </a:extLst>
            </p:cNvPr>
            <p:cNvGrpSpPr/>
            <p:nvPr/>
          </p:nvGrpSpPr>
          <p:grpSpPr>
            <a:xfrm>
              <a:off x="4909820" y="1340768"/>
              <a:ext cx="2372360" cy="2372360"/>
              <a:chOff x="4923841" y="1955431"/>
              <a:chExt cx="2372360" cy="2372360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12EC6A77-9F09-6B71-DC6A-2B6C634040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 bwMode="auto">
              <a:xfrm>
                <a:off x="4923841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EC2FC14-A20B-E51C-78CB-BCEF0949B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39102" y="2063009"/>
                <a:ext cx="2168522" cy="2168522"/>
              </a:xfrm>
              <a:prstGeom prst="ellipse">
                <a:avLst/>
              </a:prstGeom>
              <a:solidFill>
                <a:schemeClr val="bg2">
                  <a:alpha val="94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D0954FE8-D0B6-EEC2-DE44-42DC83210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4909820" y="1340768"/>
              <a:ext cx="2372360" cy="2372360"/>
            </a:xfrm>
            <a:prstGeom prst="arc">
              <a:avLst>
                <a:gd name="adj1" fmla="val 16363396"/>
                <a:gd name="adj2" fmla="val 14033147"/>
              </a:avLst>
            </a:prstGeom>
            <a:noFill/>
            <a:ln w="95250" cap="rnd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34043FF-0C86-CF6C-3753-12CBA7ACC5E3}"/>
              </a:ext>
            </a:extLst>
          </p:cNvPr>
          <p:cNvGrpSpPr/>
          <p:nvPr/>
        </p:nvGrpSpPr>
        <p:grpSpPr>
          <a:xfrm>
            <a:off x="8956175" y="1340768"/>
            <a:ext cx="3084830" cy="4399644"/>
            <a:chOff x="8246747" y="1340768"/>
            <a:chExt cx="3084830" cy="439964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094BA9-AA7B-AD57-12E8-CE3D730E0EB3}"/>
                </a:ext>
              </a:extLst>
            </p:cNvPr>
            <p:cNvGrpSpPr/>
            <p:nvPr/>
          </p:nvGrpSpPr>
          <p:grpSpPr>
            <a:xfrm>
              <a:off x="8602981" y="1340768"/>
              <a:ext cx="2372361" cy="2372360"/>
              <a:chOff x="8602980" y="1955431"/>
              <a:chExt cx="2372360" cy="237236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178730-51DE-246A-6A1F-3107681112C2}"/>
                  </a:ext>
                </a:extLst>
              </p:cNvPr>
              <p:cNvSpPr/>
              <p:nvPr/>
            </p:nvSpPr>
            <p:spPr bwMode="auto">
              <a:xfrm>
                <a:off x="8602980" y="1955431"/>
                <a:ext cx="2372360" cy="237236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bg1">
                    <a:lumMod val="75000"/>
                  </a:schemeClr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4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endParaRP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9C7EBEF-8E71-F0D8-EC80-5AFE430F22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707434" y="2058658"/>
                <a:ext cx="2168846" cy="2166676"/>
              </a:xfrm>
              <a:prstGeom prst="ellipse">
                <a:avLst/>
              </a:prstGeom>
              <a:solidFill>
                <a:schemeClr val="bg2">
                  <a:alpha val="94000"/>
                </a:schemeClr>
              </a:solidFill>
              <a:ln w="19050">
                <a:noFill/>
                <a:headEnd type="none" w="med" len="med"/>
                <a:tailEnd type="none" w="med" len="med"/>
              </a:ln>
              <a:effectLst>
                <a:outerShdw blurRad="228600" dist="50800" dir="2700000" sx="97000" sy="97000" algn="ctr" rotWithShape="0">
                  <a:prstClr val="black">
                    <a:alpha val="20000"/>
                  </a:prstClr>
                </a:outerShdw>
              </a:effectLst>
            </p:spPr>
          </p:pic>
        </p:grp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7483B979-5D33-B4AD-40E1-F24CDC24C0B4}"/>
                </a:ext>
              </a:extLst>
            </p:cNvPr>
            <p:cNvSpPr txBox="1">
              <a:spLocks/>
            </p:cNvSpPr>
            <p:nvPr/>
          </p:nvSpPr>
          <p:spPr>
            <a:xfrm>
              <a:off x="8246747" y="4219996"/>
              <a:ext cx="3084830" cy="152041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800" kern="1200" spc="0" baseline="0">
                  <a:solidFill>
                    <a:schemeClr val="tx1"/>
                  </a:soli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2286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20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4572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6858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marR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400" kern="1200" spc="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65040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412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783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4155" indent="-233186" algn="l" defTabSz="932742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70%</a:t>
              </a:r>
            </a:p>
            <a:p>
              <a:pPr marL="0" marR="0" lvl="0" indent="0" algn="ctr" defTabSz="914344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1" lang="en-CA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of connected workers in task-based roles will use intelligence embedded in adaptive digital workspaces by 2023</a:t>
              </a:r>
              <a:r>
                <a:rPr kumimoji="1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.</a:t>
              </a:r>
              <a:r>
                <a:rPr kumimoji="1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1A0D323B-357C-B7AB-2609-0E3A9FF62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8602980" y="1340768"/>
              <a:ext cx="2372360" cy="2372360"/>
            </a:xfrm>
            <a:prstGeom prst="arc">
              <a:avLst>
                <a:gd name="adj1" fmla="val 16370674"/>
                <a:gd name="adj2" fmla="val 11778183"/>
              </a:avLst>
            </a:prstGeom>
            <a:noFill/>
            <a:ln w="95250" cap="rnd">
              <a:solidFill>
                <a:schemeClr val="bg2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85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21786-0A33-58B0-1272-13E211C619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5537C-F063-2873-CA35-D80C63755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C13A203-6394-4462-92E1-FC75E226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Endpoint Management Strategy Driving User Segmentation</a:t>
            </a:r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71FB89FC-4BAA-56E6-3526-AFFE40FE201E}"/>
              </a:ext>
            </a:extLst>
          </p:cNvPr>
          <p:cNvSpPr/>
          <p:nvPr/>
        </p:nvSpPr>
        <p:spPr>
          <a:xfrm>
            <a:off x="9139282" y="4014078"/>
            <a:ext cx="2717358" cy="2088000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869CF97C-34C7-A92A-B841-73270937FCA2}"/>
              </a:ext>
            </a:extLst>
          </p:cNvPr>
          <p:cNvSpPr/>
          <p:nvPr/>
        </p:nvSpPr>
        <p:spPr>
          <a:xfrm>
            <a:off x="6200075" y="4014078"/>
            <a:ext cx="2717358" cy="2088000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7D2435DB-F4F7-2D71-1563-A49BB07C93AA}"/>
              </a:ext>
            </a:extLst>
          </p:cNvPr>
          <p:cNvSpPr/>
          <p:nvPr/>
        </p:nvSpPr>
        <p:spPr>
          <a:xfrm>
            <a:off x="3260867" y="4014078"/>
            <a:ext cx="2717358" cy="2088000"/>
          </a:xfrm>
          <a:prstGeom prst="round2Same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20399692-C4CC-742E-F650-1F46DFD92ACB}"/>
              </a:ext>
            </a:extLst>
          </p:cNvPr>
          <p:cNvSpPr/>
          <p:nvPr/>
        </p:nvSpPr>
        <p:spPr>
          <a:xfrm>
            <a:off x="321659" y="4014078"/>
            <a:ext cx="2717358" cy="2088000"/>
          </a:xfrm>
          <a:prstGeom prst="round2Same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1067F5-8613-0590-FD50-678CCDA49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7564" y="1350603"/>
            <a:ext cx="2345549" cy="2345543"/>
            <a:chOff x="528418" y="1377188"/>
            <a:chExt cx="2392582" cy="23925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3DF1E8-1442-B555-3751-A99BDFFD8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6933" y="1683720"/>
              <a:ext cx="1779513" cy="1779512"/>
            </a:xfrm>
            <a:custGeom>
              <a:avLst/>
              <a:gdLst>
                <a:gd name="connsiteX0" fmla="*/ 889757 w 1779513"/>
                <a:gd name="connsiteY0" fmla="*/ 0 h 1779512"/>
                <a:gd name="connsiteX1" fmla="*/ 1779513 w 1779513"/>
                <a:gd name="connsiteY1" fmla="*/ 889756 h 1779512"/>
                <a:gd name="connsiteX2" fmla="*/ 889757 w 1779513"/>
                <a:gd name="connsiteY2" fmla="*/ 1779512 h 1779512"/>
                <a:gd name="connsiteX3" fmla="*/ 0 w 1779513"/>
                <a:gd name="connsiteY3" fmla="*/ 889756 h 1779512"/>
                <a:gd name="connsiteX4" fmla="*/ 889757 w 1779513"/>
                <a:gd name="connsiteY4" fmla="*/ 0 h 177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13" h="1779512">
                  <a:moveTo>
                    <a:pt x="889757" y="0"/>
                  </a:moveTo>
                  <a:cubicBezTo>
                    <a:pt x="1381155" y="0"/>
                    <a:pt x="1779513" y="398358"/>
                    <a:pt x="1779513" y="889756"/>
                  </a:cubicBezTo>
                  <a:cubicBezTo>
                    <a:pt x="1779513" y="1381154"/>
                    <a:pt x="1381155" y="1779512"/>
                    <a:pt x="889757" y="1779512"/>
                  </a:cubicBezTo>
                  <a:cubicBezTo>
                    <a:pt x="398358" y="1779512"/>
                    <a:pt x="0" y="1381154"/>
                    <a:pt x="0" y="889756"/>
                  </a:cubicBezTo>
                  <a:cubicBezTo>
                    <a:pt x="0" y="398358"/>
                    <a:pt x="398358" y="0"/>
                    <a:pt x="889757" y="0"/>
                  </a:cubicBezTo>
                  <a:close/>
                </a:path>
              </a:pathLst>
            </a:custGeom>
            <a:ln w="12700">
              <a:solidFill>
                <a:schemeClr val="accent2"/>
              </a:solidFill>
            </a:ln>
          </p:spPr>
        </p:pic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E7C47E1C-AE72-5EBB-CBA2-E9303CAC7461}"/>
                </a:ext>
              </a:extLst>
            </p:cNvPr>
            <p:cNvSpPr/>
            <p:nvPr/>
          </p:nvSpPr>
          <p:spPr bwMode="auto">
            <a:xfrm>
              <a:off x="528418" y="1377188"/>
              <a:ext cx="2392582" cy="2392576"/>
            </a:xfrm>
            <a:prstGeom prst="arc">
              <a:avLst>
                <a:gd name="adj1" fmla="val 5831787"/>
                <a:gd name="adj2" fmla="val 0"/>
              </a:avLst>
            </a:prstGeom>
            <a:noFill/>
            <a:ln w="12700">
              <a:solidFill>
                <a:schemeClr val="accent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EFB9B94C-48D8-BAED-6E56-E31856752606}"/>
                </a:ext>
              </a:extLst>
            </p:cNvPr>
            <p:cNvSpPr/>
            <p:nvPr/>
          </p:nvSpPr>
          <p:spPr bwMode="auto">
            <a:xfrm>
              <a:off x="671692" y="1520461"/>
              <a:ext cx="2106035" cy="2106029"/>
            </a:xfrm>
            <a:prstGeom prst="arc">
              <a:avLst>
                <a:gd name="adj1" fmla="val 15932152"/>
                <a:gd name="adj2" fmla="val 8858699"/>
              </a:avLst>
            </a:prstGeom>
            <a:noFill/>
            <a:ln w="12700">
              <a:solidFill>
                <a:schemeClr val="accent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823E8CB-B24D-EF70-7D9A-04B92DA5C95A}"/>
              </a:ext>
            </a:extLst>
          </p:cNvPr>
          <p:cNvSpPr/>
          <p:nvPr/>
        </p:nvSpPr>
        <p:spPr bwMode="auto">
          <a:xfrm>
            <a:off x="835541" y="4100900"/>
            <a:ext cx="1689595" cy="675969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631" tIns="44815" rIns="89631" bIns="44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Security </a:t>
            </a:r>
          </a:p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and regulation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162477-3878-13F8-0577-54AE0A2963BB}"/>
              </a:ext>
            </a:extLst>
          </p:cNvPr>
          <p:cNvSpPr/>
          <p:nvPr/>
        </p:nvSpPr>
        <p:spPr bwMode="auto">
          <a:xfrm>
            <a:off x="607667" y="4869653"/>
            <a:ext cx="2145342" cy="1519955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44815" rIns="0" bIns="448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Financial services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Healthcare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Government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DC096C-C454-5F92-F2DD-390846A4E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446772" y="1350603"/>
            <a:ext cx="2345549" cy="2345543"/>
            <a:chOff x="3554193" y="1377188"/>
            <a:chExt cx="2392582" cy="23925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3E22B99-8412-6456-AA11-CE9B0D844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9959" y="1683720"/>
              <a:ext cx="1779512" cy="1779511"/>
            </a:xfrm>
            <a:custGeom>
              <a:avLst/>
              <a:gdLst>
                <a:gd name="connsiteX0" fmla="*/ 889756 w 1779512"/>
                <a:gd name="connsiteY0" fmla="*/ 0 h 1779511"/>
                <a:gd name="connsiteX1" fmla="*/ 1779512 w 1779512"/>
                <a:gd name="connsiteY1" fmla="*/ 889756 h 1779511"/>
                <a:gd name="connsiteX2" fmla="*/ 889756 w 1779512"/>
                <a:gd name="connsiteY2" fmla="*/ 1779511 h 1779511"/>
                <a:gd name="connsiteX3" fmla="*/ 0 w 1779512"/>
                <a:gd name="connsiteY3" fmla="*/ 889756 h 1779511"/>
                <a:gd name="connsiteX4" fmla="*/ 889756 w 1779512"/>
                <a:gd name="connsiteY4" fmla="*/ 0 h 177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12" h="1779511">
                  <a:moveTo>
                    <a:pt x="889756" y="0"/>
                  </a:moveTo>
                  <a:cubicBezTo>
                    <a:pt x="1381155" y="0"/>
                    <a:pt x="1779512" y="398358"/>
                    <a:pt x="1779512" y="889756"/>
                  </a:cubicBezTo>
                  <a:cubicBezTo>
                    <a:pt x="1779512" y="1381154"/>
                    <a:pt x="1381155" y="1779511"/>
                    <a:pt x="889756" y="1779511"/>
                  </a:cubicBezTo>
                  <a:cubicBezTo>
                    <a:pt x="398359" y="1779511"/>
                    <a:pt x="0" y="1381154"/>
                    <a:pt x="0" y="889756"/>
                  </a:cubicBezTo>
                  <a:cubicBezTo>
                    <a:pt x="0" y="398358"/>
                    <a:pt x="398359" y="0"/>
                    <a:pt x="889756" y="0"/>
                  </a:cubicBezTo>
                  <a:close/>
                </a:path>
              </a:pathLst>
            </a:custGeom>
            <a:ln w="12700">
              <a:solidFill>
                <a:schemeClr val="tx2"/>
              </a:solidFill>
            </a:ln>
          </p:spPr>
        </p:pic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B396320A-A17A-8AB7-E6F1-4E7B342B1E7A}"/>
                </a:ext>
              </a:extLst>
            </p:cNvPr>
            <p:cNvSpPr/>
            <p:nvPr/>
          </p:nvSpPr>
          <p:spPr bwMode="auto">
            <a:xfrm>
              <a:off x="3554193" y="1377188"/>
              <a:ext cx="2392582" cy="2392576"/>
            </a:xfrm>
            <a:prstGeom prst="arc">
              <a:avLst>
                <a:gd name="adj1" fmla="val 5831787"/>
                <a:gd name="adj2" fmla="val 0"/>
              </a:avLst>
            </a:prstGeom>
            <a:noFill/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31F12B75-B576-64CC-7933-1705F3C1922E}"/>
                </a:ext>
              </a:extLst>
            </p:cNvPr>
            <p:cNvSpPr/>
            <p:nvPr/>
          </p:nvSpPr>
          <p:spPr bwMode="auto">
            <a:xfrm>
              <a:off x="3697467" y="1520462"/>
              <a:ext cx="2106035" cy="2106029"/>
            </a:xfrm>
            <a:prstGeom prst="arc">
              <a:avLst>
                <a:gd name="adj1" fmla="val 15932152"/>
                <a:gd name="adj2" fmla="val 8858699"/>
              </a:avLst>
            </a:prstGeom>
            <a:noFill/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0B050A6-7A94-2FC6-9F12-4A8957A5B850}"/>
              </a:ext>
            </a:extLst>
          </p:cNvPr>
          <p:cNvSpPr/>
          <p:nvPr/>
        </p:nvSpPr>
        <p:spPr bwMode="auto">
          <a:xfrm>
            <a:off x="3774749" y="4100900"/>
            <a:ext cx="1689595" cy="675969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631" tIns="44815" rIns="89631" bIns="44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Elastic</a:t>
            </a:r>
          </a:p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workforce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E50982-89F0-AF34-AC01-3C996DF096C8}"/>
              </a:ext>
            </a:extLst>
          </p:cNvPr>
          <p:cNvSpPr/>
          <p:nvPr/>
        </p:nvSpPr>
        <p:spPr bwMode="auto">
          <a:xfrm>
            <a:off x="3414401" y="4869653"/>
            <a:ext cx="2410291" cy="1519955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44815" rIns="0" bIns="448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Mergers and acquisition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Short-term employees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Contractors and partners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6C592C-8E25-0BBC-498F-B8A24A1029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85980" y="1350603"/>
            <a:ext cx="2345549" cy="2345543"/>
            <a:chOff x="6579968" y="1377188"/>
            <a:chExt cx="2392582" cy="2392576"/>
          </a:xfrm>
        </p:grpSpPr>
        <p:pic>
          <p:nvPicPr>
            <p:cNvPr id="23" name="Picture 22" descr="A person sitting on a bench in front of a window&#10;&#10;Description generated with high confidence">
              <a:extLst>
                <a:ext uri="{FF2B5EF4-FFF2-40B4-BE49-F238E27FC236}">
                  <a16:creationId xmlns:a16="http://schemas.microsoft.com/office/drawing/2014/main" id="{52C3339F-52E4-B369-07DD-71B2F6D72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5734" y="1683720"/>
              <a:ext cx="1779512" cy="1779511"/>
            </a:xfrm>
            <a:custGeom>
              <a:avLst/>
              <a:gdLst>
                <a:gd name="connsiteX0" fmla="*/ 889756 w 1779512"/>
                <a:gd name="connsiteY0" fmla="*/ 0 h 1779511"/>
                <a:gd name="connsiteX1" fmla="*/ 1779512 w 1779512"/>
                <a:gd name="connsiteY1" fmla="*/ 889756 h 1779511"/>
                <a:gd name="connsiteX2" fmla="*/ 889756 w 1779512"/>
                <a:gd name="connsiteY2" fmla="*/ 1779511 h 1779511"/>
                <a:gd name="connsiteX3" fmla="*/ 0 w 1779512"/>
                <a:gd name="connsiteY3" fmla="*/ 889756 h 1779511"/>
                <a:gd name="connsiteX4" fmla="*/ 889756 w 1779512"/>
                <a:gd name="connsiteY4" fmla="*/ 0 h 177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12" h="1779511">
                  <a:moveTo>
                    <a:pt x="889756" y="0"/>
                  </a:moveTo>
                  <a:cubicBezTo>
                    <a:pt x="1381155" y="0"/>
                    <a:pt x="1779512" y="398358"/>
                    <a:pt x="1779512" y="889756"/>
                  </a:cubicBezTo>
                  <a:cubicBezTo>
                    <a:pt x="1779512" y="1381154"/>
                    <a:pt x="1381155" y="1779511"/>
                    <a:pt x="889756" y="1779511"/>
                  </a:cubicBezTo>
                  <a:cubicBezTo>
                    <a:pt x="398359" y="1779511"/>
                    <a:pt x="0" y="1381154"/>
                    <a:pt x="0" y="889756"/>
                  </a:cubicBezTo>
                  <a:cubicBezTo>
                    <a:pt x="0" y="398358"/>
                    <a:pt x="398359" y="0"/>
                    <a:pt x="889756" y="0"/>
                  </a:cubicBezTo>
                  <a:close/>
                </a:path>
              </a:pathLst>
            </a:custGeom>
            <a:ln w="12700">
              <a:solidFill>
                <a:schemeClr val="accent2"/>
              </a:solidFill>
            </a:ln>
          </p:spPr>
        </p:pic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0B709116-5C5A-4119-0434-A72BE654F8CC}"/>
                </a:ext>
              </a:extLst>
            </p:cNvPr>
            <p:cNvSpPr/>
            <p:nvPr/>
          </p:nvSpPr>
          <p:spPr bwMode="auto">
            <a:xfrm>
              <a:off x="6579968" y="1377188"/>
              <a:ext cx="2392582" cy="2392576"/>
            </a:xfrm>
            <a:prstGeom prst="arc">
              <a:avLst>
                <a:gd name="adj1" fmla="val 5831787"/>
                <a:gd name="adj2" fmla="val 0"/>
              </a:avLst>
            </a:prstGeom>
            <a:noFill/>
            <a:ln w="12700">
              <a:solidFill>
                <a:schemeClr val="accent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2F435F8B-134C-E9A0-02FB-F7F8239CC16A}"/>
                </a:ext>
              </a:extLst>
            </p:cNvPr>
            <p:cNvSpPr/>
            <p:nvPr/>
          </p:nvSpPr>
          <p:spPr bwMode="auto">
            <a:xfrm>
              <a:off x="6723242" y="1520462"/>
              <a:ext cx="2106035" cy="2106029"/>
            </a:xfrm>
            <a:prstGeom prst="arc">
              <a:avLst>
                <a:gd name="adj1" fmla="val 15932152"/>
                <a:gd name="adj2" fmla="val 8858699"/>
              </a:avLst>
            </a:prstGeom>
            <a:noFill/>
            <a:ln w="12700">
              <a:solidFill>
                <a:schemeClr val="accent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F97B23E-A65C-BB32-335F-50518FBFB28E}"/>
              </a:ext>
            </a:extLst>
          </p:cNvPr>
          <p:cNvSpPr/>
          <p:nvPr/>
        </p:nvSpPr>
        <p:spPr bwMode="auto">
          <a:xfrm>
            <a:off x="6713957" y="4100900"/>
            <a:ext cx="1689595" cy="675969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631" tIns="44815" rIns="89631" bIns="44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Remote</a:t>
            </a:r>
          </a:p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employees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D86797-FCC5-E04E-8F67-382D97255732}"/>
              </a:ext>
            </a:extLst>
          </p:cNvPr>
          <p:cNvSpPr/>
          <p:nvPr/>
        </p:nvSpPr>
        <p:spPr bwMode="auto">
          <a:xfrm>
            <a:off x="6353609" y="4869653"/>
            <a:ext cx="2410291" cy="1519955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44815" rIns="0" bIns="448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BYOD and mobile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Call centers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Branch workers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6671F9-F6BA-5A10-4D42-158CB81E2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25187" y="1350603"/>
            <a:ext cx="2345549" cy="2345543"/>
            <a:chOff x="9605743" y="1377188"/>
            <a:chExt cx="2392582" cy="2392576"/>
          </a:xfrm>
        </p:grpSpPr>
        <p:pic>
          <p:nvPicPr>
            <p:cNvPr id="29" name="Picture 28" descr="A person standing in a kitchen&#10;&#10;Description generated with high confidence">
              <a:extLst>
                <a:ext uri="{FF2B5EF4-FFF2-40B4-BE49-F238E27FC236}">
                  <a16:creationId xmlns:a16="http://schemas.microsoft.com/office/drawing/2014/main" id="{DCE619F3-0D60-26F2-9052-930957A4C9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81509" y="1683720"/>
              <a:ext cx="1779512" cy="1779511"/>
            </a:xfrm>
            <a:custGeom>
              <a:avLst/>
              <a:gdLst>
                <a:gd name="connsiteX0" fmla="*/ 889756 w 1779512"/>
                <a:gd name="connsiteY0" fmla="*/ 0 h 1779511"/>
                <a:gd name="connsiteX1" fmla="*/ 1779512 w 1779512"/>
                <a:gd name="connsiteY1" fmla="*/ 889756 h 1779511"/>
                <a:gd name="connsiteX2" fmla="*/ 889756 w 1779512"/>
                <a:gd name="connsiteY2" fmla="*/ 1779511 h 1779511"/>
                <a:gd name="connsiteX3" fmla="*/ 0 w 1779512"/>
                <a:gd name="connsiteY3" fmla="*/ 889756 h 1779511"/>
                <a:gd name="connsiteX4" fmla="*/ 889756 w 1779512"/>
                <a:gd name="connsiteY4" fmla="*/ 0 h 177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9512" h="1779511">
                  <a:moveTo>
                    <a:pt x="889756" y="0"/>
                  </a:moveTo>
                  <a:cubicBezTo>
                    <a:pt x="1381154" y="0"/>
                    <a:pt x="1779512" y="398358"/>
                    <a:pt x="1779512" y="889756"/>
                  </a:cubicBezTo>
                  <a:cubicBezTo>
                    <a:pt x="1779512" y="1381154"/>
                    <a:pt x="1381154" y="1779511"/>
                    <a:pt x="889756" y="1779511"/>
                  </a:cubicBezTo>
                  <a:cubicBezTo>
                    <a:pt x="398358" y="1779511"/>
                    <a:pt x="0" y="1381154"/>
                    <a:pt x="0" y="889756"/>
                  </a:cubicBezTo>
                  <a:cubicBezTo>
                    <a:pt x="0" y="398358"/>
                    <a:pt x="398358" y="0"/>
                    <a:pt x="889756" y="0"/>
                  </a:cubicBezTo>
                  <a:close/>
                </a:path>
              </a:pathLst>
            </a:custGeom>
            <a:ln w="12700">
              <a:solidFill>
                <a:schemeClr val="tx2"/>
              </a:solidFill>
            </a:ln>
          </p:spPr>
        </p:pic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20139020-2445-0957-51AD-617830B61BFC}"/>
                </a:ext>
              </a:extLst>
            </p:cNvPr>
            <p:cNvSpPr/>
            <p:nvPr/>
          </p:nvSpPr>
          <p:spPr bwMode="auto">
            <a:xfrm>
              <a:off x="9605743" y="1377188"/>
              <a:ext cx="2392582" cy="2392576"/>
            </a:xfrm>
            <a:prstGeom prst="arc">
              <a:avLst>
                <a:gd name="adj1" fmla="val 5831787"/>
                <a:gd name="adj2" fmla="val 0"/>
              </a:avLst>
            </a:prstGeom>
            <a:noFill/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0060439E-3107-4B3C-4E85-FC581312866A}"/>
                </a:ext>
              </a:extLst>
            </p:cNvPr>
            <p:cNvSpPr/>
            <p:nvPr/>
          </p:nvSpPr>
          <p:spPr bwMode="auto">
            <a:xfrm>
              <a:off x="9749017" y="1520462"/>
              <a:ext cx="2106035" cy="2106029"/>
            </a:xfrm>
            <a:prstGeom prst="arc">
              <a:avLst>
                <a:gd name="adj1" fmla="val 15932152"/>
                <a:gd name="adj2" fmla="val 8858699"/>
              </a:avLst>
            </a:prstGeom>
            <a:noFill/>
            <a:ln w="12700">
              <a:solidFill>
                <a:schemeClr val="tx2"/>
              </a:solidFill>
              <a:headEnd type="oval" w="sm" len="sm"/>
              <a:tailEnd type="oval" w="sm" len="sm"/>
            </a:ln>
          </p:spPr>
          <p:txBody>
            <a:bodyPr wrap="square" lIns="175761" tIns="140609" rIns="175761" bIns="140609" rtlCol="0">
              <a:noAutofit/>
            </a:bodyPr>
            <a:lstStyle/>
            <a:p>
              <a:pPr marL="0" marR="0" lvl="0" indent="0" algn="l" defTabSz="8963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731" b="0" i="0" u="none" strike="noStrike" kern="1200" cap="none" spc="0" normalizeH="0" baseline="0" noProof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359054F-C94F-74EE-5112-9EF0085291FD}"/>
              </a:ext>
            </a:extLst>
          </p:cNvPr>
          <p:cNvSpPr/>
          <p:nvPr/>
        </p:nvSpPr>
        <p:spPr bwMode="auto">
          <a:xfrm>
            <a:off x="9653164" y="4100900"/>
            <a:ext cx="1689595" cy="675969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631" tIns="44815" rIns="89631" bIns="448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Specialized </a:t>
            </a:r>
          </a:p>
          <a:p>
            <a:pPr marL="0" marR="0" lvl="0" indent="0" algn="ctr" defTabSz="686992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Segoe UI" pitchFamily="34" charset="0"/>
                <a:cs typeface="Segoe UI Semibold" panose="020B0702040204020203" pitchFamily="34" charset="0"/>
              </a:rPr>
              <a:t>workloads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D886723-817E-2B80-14CC-27F8D3D32C49}"/>
              </a:ext>
            </a:extLst>
          </p:cNvPr>
          <p:cNvSpPr/>
          <p:nvPr/>
        </p:nvSpPr>
        <p:spPr bwMode="auto">
          <a:xfrm>
            <a:off x="9292816" y="4869653"/>
            <a:ext cx="2410291" cy="1519955"/>
          </a:xfrm>
          <a:prstGeom prst="rect">
            <a:avLst/>
          </a:prstGeom>
          <a:noFill/>
          <a:ln w="635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0" tIns="44815" rIns="0" bIns="4481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Design and engineering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Legacy apps</a:t>
            </a:r>
          </a:p>
          <a:p>
            <a:pPr marL="0" marR="0" lvl="0" indent="0" algn="ctr" defTabSz="913676" rtl="0" eaLnBrk="1" fontAlgn="auto" latinLnBrk="0" hangingPunct="1">
              <a:lnSpc>
                <a:spcPct val="100000"/>
              </a:lnSpc>
              <a:spcBef>
                <a:spcPts val="1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light" panose="020B0402040204020203" pitchFamily="34" charset="0"/>
              </a:rPr>
              <a:t>Software dev test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D71CD11-316B-80EC-E18C-66A46BC110E0}"/>
              </a:ext>
            </a:extLst>
          </p:cNvPr>
          <p:cNvSpPr/>
          <p:nvPr/>
        </p:nvSpPr>
        <p:spPr>
          <a:xfrm>
            <a:off x="0" y="6021288"/>
            <a:ext cx="12192000" cy="3511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CA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Meet these demands with a Virtual Workspace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CABA5C2-199E-DEB3-50B2-E3E7476B1DC0}"/>
              </a:ext>
            </a:extLst>
          </p:cNvPr>
          <p:cNvCxnSpPr/>
          <p:nvPr/>
        </p:nvCxnSpPr>
        <p:spPr>
          <a:xfrm>
            <a:off x="228600" y="5589240"/>
            <a:ext cx="11844064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1DC6CF4-AA55-A30A-A46A-CAAD13531CC6}"/>
              </a:ext>
            </a:extLst>
          </p:cNvPr>
          <p:cNvCxnSpPr/>
          <p:nvPr/>
        </p:nvCxnSpPr>
        <p:spPr>
          <a:xfrm>
            <a:off x="228600" y="5229200"/>
            <a:ext cx="11844064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Two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FB5EC9B4-0408-42D9-8E05-DEE44DADB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592"/>
          <a:stretch/>
        </p:blipFill>
        <p:spPr>
          <a:xfrm>
            <a:off x="6905265" y="1543791"/>
            <a:ext cx="4947976" cy="2393076"/>
          </a:xfrm>
          <a:prstGeom prst="rect">
            <a:avLst/>
          </a:prstGeom>
        </p:spPr>
      </p:pic>
      <p:pic>
        <p:nvPicPr>
          <p:cNvPr id="55" name="Picture 54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5D7600A-BB51-4DFB-90CD-74AB6A475E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5208" r="771" b="11588"/>
          <a:stretch/>
        </p:blipFill>
        <p:spPr>
          <a:xfrm>
            <a:off x="324167" y="1464434"/>
            <a:ext cx="4945134" cy="26005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D5B357-4425-4907-8318-1F00A42E60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599" y="6556248"/>
            <a:ext cx="2549747" cy="182880"/>
          </a:xfrm>
        </p:spPr>
        <p:txBody>
          <a:bodyPr/>
          <a:lstStyle/>
          <a:p>
            <a:r>
              <a:rPr lang="en-IN" dirty="0"/>
              <a:t>© 2023 NTT DATA America, Inc.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F031E-BC2D-4FC5-A429-5FC0D73465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762244" y="6556248"/>
            <a:ext cx="667512" cy="182880"/>
          </a:xfrm>
        </p:spPr>
        <p:txBody>
          <a:bodyPr/>
          <a:lstStyle/>
          <a:p>
            <a:fld id="{92EA2340-BE12-4138-BE15-7C339B03EB4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DCE7B9A-FA87-4380-A281-DD0021DD6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40080"/>
            <a:ext cx="11582400" cy="552204"/>
          </a:xfrm>
        </p:spPr>
        <p:txBody>
          <a:bodyPr/>
          <a:lstStyle/>
          <a:p>
            <a:r>
              <a:rPr lang="en-US" dirty="0"/>
              <a:t>Employees and Business Expectations Are Evolving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152E61-6F44-4C88-B751-817DC318F0D5}"/>
              </a:ext>
            </a:extLst>
          </p:cNvPr>
          <p:cNvSpPr txBox="1"/>
          <p:nvPr/>
        </p:nvSpPr>
        <p:spPr>
          <a:xfrm>
            <a:off x="320331" y="1197452"/>
            <a:ext cx="4945724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Employees expect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F603A-59D0-4F93-8309-2FF5CE3F7502}"/>
              </a:ext>
            </a:extLst>
          </p:cNvPr>
          <p:cNvSpPr txBox="1"/>
          <p:nvPr/>
        </p:nvSpPr>
        <p:spPr>
          <a:xfrm>
            <a:off x="6912884" y="1197452"/>
            <a:ext cx="4914229" cy="379959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Businesses expect</a:t>
            </a:r>
            <a:endParaRPr lang="en-IN" b="1">
              <a:solidFill>
                <a:schemeClr val="bg1"/>
              </a:solidFill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538BF2F-97E9-4D90-89CC-AB1D525078B0}"/>
              </a:ext>
            </a:extLst>
          </p:cNvPr>
          <p:cNvCxnSpPr>
            <a:cxnSpLocks/>
          </p:cNvCxnSpPr>
          <p:nvPr/>
        </p:nvCxnSpPr>
        <p:spPr>
          <a:xfrm>
            <a:off x="6094413" y="1447800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C928C03-14C3-4900-BA05-3D488308A1F9}"/>
              </a:ext>
            </a:extLst>
          </p:cNvPr>
          <p:cNvGrpSpPr/>
          <p:nvPr/>
        </p:nvGrpSpPr>
        <p:grpSpPr>
          <a:xfrm>
            <a:off x="320331" y="4439457"/>
            <a:ext cx="4955612" cy="954109"/>
            <a:chOff x="-394769" y="4444291"/>
            <a:chExt cx="4955612" cy="95410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2AB4C97-56D9-461F-94A1-41AA3742CCB3}"/>
                </a:ext>
              </a:extLst>
            </p:cNvPr>
            <p:cNvSpPr/>
            <p:nvPr/>
          </p:nvSpPr>
          <p:spPr>
            <a:xfrm>
              <a:off x="1276444" y="4444291"/>
              <a:ext cx="1628389" cy="9541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Streamed to any devices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B6790CB-953B-476E-8CC0-D0E02F15D926}"/>
                </a:ext>
              </a:extLst>
            </p:cNvPr>
            <p:cNvSpPr/>
            <p:nvPr/>
          </p:nvSpPr>
          <p:spPr>
            <a:xfrm>
              <a:off x="2932454" y="4444293"/>
              <a:ext cx="1628389" cy="95410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Always ready and updated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1A3C44E-95E7-4663-8658-B41D92893B3A}"/>
                </a:ext>
              </a:extLst>
            </p:cNvPr>
            <p:cNvSpPr/>
            <p:nvPr/>
          </p:nvSpPr>
          <p:spPr>
            <a:xfrm>
              <a:off x="-394769" y="4444292"/>
              <a:ext cx="1628389" cy="95410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Personal 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and familiar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A48D6F-5834-10D4-7A84-316CC0DCCD47}"/>
              </a:ext>
            </a:extLst>
          </p:cNvPr>
          <p:cNvGrpSpPr/>
          <p:nvPr/>
        </p:nvGrpSpPr>
        <p:grpSpPr>
          <a:xfrm>
            <a:off x="6871501" y="4439459"/>
            <a:ext cx="4955612" cy="954109"/>
            <a:chOff x="-394769" y="4444291"/>
            <a:chExt cx="4955612" cy="95410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4FAEF0-9657-D0A4-B2C4-5EEB37FA52EC}"/>
                </a:ext>
              </a:extLst>
            </p:cNvPr>
            <p:cNvSpPr/>
            <p:nvPr/>
          </p:nvSpPr>
          <p:spPr>
            <a:xfrm>
              <a:off x="1276444" y="4444291"/>
              <a:ext cx="1628389" cy="95410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Optimized costs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8CF680-A9A9-36C4-F5F3-4860A5C1A9BB}"/>
                </a:ext>
              </a:extLst>
            </p:cNvPr>
            <p:cNvSpPr/>
            <p:nvPr/>
          </p:nvSpPr>
          <p:spPr>
            <a:xfrm>
              <a:off x="2932454" y="4444293"/>
              <a:ext cx="1628389" cy="95410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CA" sz="1400" b="1" dirty="0">
                  <a:solidFill>
                    <a:schemeClr val="bg1"/>
                  </a:solidFill>
                </a:rPr>
                <a:t>Compliance &amp; security, ease of management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67AFA4-4F3A-E3C4-0866-EF44F6A6169F}"/>
                </a:ext>
              </a:extLst>
            </p:cNvPr>
            <p:cNvSpPr/>
            <p:nvPr/>
          </p:nvSpPr>
          <p:spPr>
            <a:xfrm>
              <a:off x="-394769" y="4444292"/>
              <a:ext cx="1628389" cy="95410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Scalable ​</a:t>
              </a:r>
              <a:br>
                <a:rPr lang="en-US" sz="1400" b="1" dirty="0">
                  <a:solidFill>
                    <a:schemeClr val="bg1"/>
                  </a:solidFill>
                </a:rPr>
              </a:br>
              <a:r>
                <a:rPr lang="en-US" sz="1400" b="1" dirty="0">
                  <a:solidFill>
                    <a:schemeClr val="bg1"/>
                  </a:solidFill>
                </a:rPr>
                <a:t>and resilient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F45DE38-7AE7-0DEB-60AA-96CAE245D942}"/>
              </a:ext>
            </a:extLst>
          </p:cNvPr>
          <p:cNvSpPr/>
          <p:nvPr/>
        </p:nvSpPr>
        <p:spPr>
          <a:xfrm>
            <a:off x="0" y="5848588"/>
            <a:ext cx="12192000" cy="5346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Meet these demands with a Next-Gen-Windows Platform </a:t>
            </a:r>
          </a:p>
        </p:txBody>
      </p:sp>
    </p:spTree>
    <p:extLst>
      <p:ext uri="{BB962C8B-B14F-4D97-AF65-F5344CB8AC3E}">
        <p14:creationId xmlns:p14="http://schemas.microsoft.com/office/powerpoint/2010/main" val="170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DA529DA-3B18-14E0-9ABE-0B55EAC2B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225012" y="1066833"/>
            <a:ext cx="11741976" cy="54894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0C12E-2E44-4E50-2025-C35532DFE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C7D7-14D4-C7A1-B290-7447EF8E1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B5DA85-DB8C-55ED-3B5C-2020DBA0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Options for Maximum Flexibility for Hybrid Workforce</a:t>
            </a:r>
            <a:endParaRPr lang="en-IN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70389A-6E53-17A2-2D3B-BCB86E6A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3356" y="2035774"/>
            <a:ext cx="10058400" cy="3429000"/>
          </a:xfrm>
          <a:prstGeom prst="roundRect">
            <a:avLst>
              <a:gd name="adj" fmla="val 5741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5" name="Picture 64" descr="Windows 11 logo">
            <a:extLst>
              <a:ext uri="{FF2B5EF4-FFF2-40B4-BE49-F238E27FC236}">
                <a16:creationId xmlns:a16="http://schemas.microsoft.com/office/drawing/2014/main" id="{B525E474-0657-281F-912A-6626A2928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2332" r="13270" b="32332"/>
          <a:stretch/>
        </p:blipFill>
        <p:spPr>
          <a:xfrm>
            <a:off x="4330546" y="2374567"/>
            <a:ext cx="2964020" cy="5761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4BC45F4-F7D1-3386-8B66-B96EFE14B275}"/>
              </a:ext>
            </a:extLst>
          </p:cNvPr>
          <p:cNvSpPr txBox="1"/>
          <p:nvPr/>
        </p:nvSpPr>
        <p:spPr>
          <a:xfrm>
            <a:off x="1453432" y="4439597"/>
            <a:ext cx="1606326" cy="54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Native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 on a </a:t>
            </a:r>
            <a:r>
              <a:rPr lang="en-US" sz="1471" spc="-50" dirty="0">
                <a:solidFill>
                  <a:schemeClr val="tx2"/>
                </a:solidFill>
                <a:latin typeface="Segoe UI Semibold"/>
              </a:rPr>
              <a:t>PC or Tablet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6EF662A-4598-B6D0-3461-C9D9F5B7A78C}"/>
              </a:ext>
            </a:extLst>
          </p:cNvPr>
          <p:cNvSpPr txBox="1"/>
          <p:nvPr/>
        </p:nvSpPr>
        <p:spPr>
          <a:xfrm>
            <a:off x="1156771" y="5053081"/>
            <a:ext cx="23635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across price points and form factors</a:t>
            </a:r>
            <a:endParaRPr lang="en-US" sz="1200">
              <a:solidFill>
                <a:srgbClr val="525252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233393-FB8E-EA29-3EE2-58D53841FA11}"/>
              </a:ext>
            </a:extLst>
          </p:cNvPr>
          <p:cNvSpPr txBox="1"/>
          <p:nvPr/>
        </p:nvSpPr>
        <p:spPr>
          <a:xfrm>
            <a:off x="4344436" y="4439598"/>
            <a:ext cx="2936240" cy="7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VDI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 with </a:t>
            </a:r>
            <a:br>
              <a:rPr lang="en-US" sz="1471" spc="-50" dirty="0">
                <a:solidFill>
                  <a:srgbClr val="000000"/>
                </a:solidFill>
                <a:latin typeface="Segoe UI Semibold"/>
              </a:rPr>
            </a:br>
            <a:r>
              <a:rPr lang="en-US" sz="1471" spc="-50" dirty="0">
                <a:solidFill>
                  <a:schemeClr val="tx2"/>
                </a:solidFill>
                <a:latin typeface="Segoe UI Semibold"/>
              </a:rPr>
              <a:t>Azure Virtual Desktop</a:t>
            </a:r>
          </a:p>
          <a:p>
            <a:pPr algn="ctr">
              <a:spcAft>
                <a:spcPts val="600"/>
              </a:spcAft>
              <a:defRPr/>
            </a:pPr>
            <a:r>
              <a:rPr lang="en-US" sz="1471" spc="-50" dirty="0">
                <a:solidFill>
                  <a:srgbClr val="0078D4"/>
                </a:solidFill>
                <a:latin typeface="Segoe UI Semibold"/>
              </a:rPr>
              <a:t> </a:t>
            </a:r>
            <a:endParaRPr lang="en-US" sz="1471" b="1" i="1" spc="-50" dirty="0">
              <a:solidFill>
                <a:srgbClr val="0078D4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FF2D071-284A-142A-B841-D3C34327E41C}"/>
              </a:ext>
            </a:extLst>
          </p:cNvPr>
          <p:cNvSpPr txBox="1"/>
          <p:nvPr/>
        </p:nvSpPr>
        <p:spPr>
          <a:xfrm>
            <a:off x="4379548" y="5049276"/>
            <a:ext cx="2845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optimized for </a:t>
            </a:r>
            <a:r>
              <a:rPr lang="en-US" sz="1200" b="1" i="1" spc="-50">
                <a:solidFill>
                  <a:srgbClr val="525252"/>
                </a:solidFill>
              </a:rPr>
              <a:t>flexibility</a:t>
            </a:r>
            <a:r>
              <a:rPr lang="en-US" sz="1200" i="1" spc="-50">
                <a:solidFill>
                  <a:srgbClr val="525252"/>
                </a:solidFill>
              </a:rPr>
              <a:t> and </a:t>
            </a:r>
            <a:r>
              <a:rPr lang="en-US" sz="1200" b="1" i="1" spc="-50">
                <a:solidFill>
                  <a:srgbClr val="525252"/>
                </a:solidFill>
              </a:rPr>
              <a:t>control</a:t>
            </a:r>
            <a:endParaRPr lang="en-US" sz="1200">
              <a:solidFill>
                <a:srgbClr val="525252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30B64C-433C-3FF2-8311-D912EA104E71}"/>
              </a:ext>
            </a:extLst>
          </p:cNvPr>
          <p:cNvSpPr txBox="1"/>
          <p:nvPr/>
        </p:nvSpPr>
        <p:spPr>
          <a:xfrm>
            <a:off x="8063243" y="4440993"/>
            <a:ext cx="2557959" cy="651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defRPr/>
            </a:pPr>
            <a:r>
              <a:rPr lang="en-US" sz="1471" b="1" spc="-50" dirty="0">
                <a:solidFill>
                  <a:srgbClr val="000000"/>
                </a:solidFill>
                <a:latin typeface="Segoe UI"/>
              </a:rPr>
              <a:t>Cloud PC </a:t>
            </a:r>
            <a:r>
              <a:rPr lang="en-US" sz="1471" spc="-50" dirty="0">
                <a:solidFill>
                  <a:srgbClr val="000000"/>
                </a:solidFill>
                <a:latin typeface="Segoe UI Semibold"/>
              </a:rPr>
              <a:t>on any device with </a:t>
            </a:r>
            <a:r>
              <a:rPr lang="en-US" sz="2160" spc="-50" dirty="0">
                <a:solidFill>
                  <a:schemeClr val="tx2"/>
                </a:solidFill>
                <a:latin typeface="Segoe UI Semibold"/>
              </a:rPr>
              <a:t>Windows 365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9F55FCB-D5CE-7001-0623-445F6ECE805A}"/>
              </a:ext>
            </a:extLst>
          </p:cNvPr>
          <p:cNvSpPr txBox="1"/>
          <p:nvPr/>
        </p:nvSpPr>
        <p:spPr>
          <a:xfrm>
            <a:off x="7903323" y="5044484"/>
            <a:ext cx="2845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spc="-50">
                <a:solidFill>
                  <a:srgbClr val="525252"/>
                </a:solidFill>
              </a:rPr>
              <a:t>optimized for </a:t>
            </a:r>
            <a:r>
              <a:rPr lang="en-US" sz="1200" b="1" i="1" spc="-50">
                <a:solidFill>
                  <a:srgbClr val="525252"/>
                </a:solidFill>
              </a:rPr>
              <a:t>simplicity</a:t>
            </a:r>
            <a:endParaRPr lang="en-US" sz="1200">
              <a:solidFill>
                <a:srgbClr val="525252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DF571F0-94A3-6A9F-E23E-EC90CFF2B8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958666" y="3758628"/>
            <a:ext cx="683942" cy="512957"/>
            <a:chOff x="772413" y="2311532"/>
            <a:chExt cx="683942" cy="512957"/>
          </a:xfrm>
        </p:grpSpPr>
        <p:grpSp>
          <p:nvGrpSpPr>
            <p:cNvPr id="73" name="Group 23">
              <a:extLst>
                <a:ext uri="{FF2B5EF4-FFF2-40B4-BE49-F238E27FC236}">
                  <a16:creationId xmlns:a16="http://schemas.microsoft.com/office/drawing/2014/main" id="{45960C4B-C1E3-3A59-C17B-2BBB76EADBC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72413" y="2311532"/>
              <a:ext cx="683942" cy="512957"/>
              <a:chOff x="4152" y="1081"/>
              <a:chExt cx="264" cy="198"/>
            </a:xfrm>
          </p:grpSpPr>
          <p:sp>
            <p:nvSpPr>
              <p:cNvPr id="75" name="Freeform 24">
                <a:extLst>
                  <a:ext uri="{FF2B5EF4-FFF2-40B4-BE49-F238E27FC236}">
                    <a16:creationId xmlns:a16="http://schemas.microsoft.com/office/drawing/2014/main" id="{08530DC6-56CD-ED5C-5A3E-F273D7F0494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02" y="1098"/>
                <a:ext cx="148" cy="82"/>
              </a:xfrm>
              <a:custGeom>
                <a:avLst/>
                <a:gdLst>
                  <a:gd name="T0" fmla="*/ 53 w 239"/>
                  <a:gd name="T1" fmla="*/ 113 h 133"/>
                  <a:gd name="T2" fmla="*/ 53 w 239"/>
                  <a:gd name="T3" fmla="*/ 113 h 133"/>
                  <a:gd name="T4" fmla="*/ 26 w 239"/>
                  <a:gd name="T5" fmla="*/ 113 h 133"/>
                  <a:gd name="T6" fmla="*/ 26 w 239"/>
                  <a:gd name="T7" fmla="*/ 47 h 133"/>
                  <a:gd name="T8" fmla="*/ 53 w 239"/>
                  <a:gd name="T9" fmla="*/ 47 h 133"/>
                  <a:gd name="T10" fmla="*/ 53 w 239"/>
                  <a:gd name="T11" fmla="*/ 113 h 133"/>
                  <a:gd name="T12" fmla="*/ 0 w 239"/>
                  <a:gd name="T13" fmla="*/ 0 h 133"/>
                  <a:gd name="T14" fmla="*/ 0 w 239"/>
                  <a:gd name="T15" fmla="*/ 0 h 133"/>
                  <a:gd name="T16" fmla="*/ 0 w 239"/>
                  <a:gd name="T17" fmla="*/ 133 h 133"/>
                  <a:gd name="T18" fmla="*/ 53 w 239"/>
                  <a:gd name="T19" fmla="*/ 133 h 133"/>
                  <a:gd name="T20" fmla="*/ 53 w 239"/>
                  <a:gd name="T21" fmla="*/ 101 h 133"/>
                  <a:gd name="T22" fmla="*/ 69 w 239"/>
                  <a:gd name="T23" fmla="*/ 69 h 133"/>
                  <a:gd name="T24" fmla="*/ 67 w 239"/>
                  <a:gd name="T25" fmla="*/ 70 h 133"/>
                  <a:gd name="T26" fmla="*/ 67 w 239"/>
                  <a:gd name="T27" fmla="*/ 70 h 133"/>
                  <a:gd name="T28" fmla="*/ 67 w 239"/>
                  <a:gd name="T29" fmla="*/ 35 h 133"/>
                  <a:gd name="T30" fmla="*/ 93 w 239"/>
                  <a:gd name="T31" fmla="*/ 35 h 133"/>
                  <a:gd name="T32" fmla="*/ 93 w 239"/>
                  <a:gd name="T33" fmla="*/ 55 h 133"/>
                  <a:gd name="T34" fmla="*/ 93 w 239"/>
                  <a:gd name="T35" fmla="*/ 55 h 133"/>
                  <a:gd name="T36" fmla="*/ 91 w 239"/>
                  <a:gd name="T37" fmla="*/ 56 h 133"/>
                  <a:gd name="T38" fmla="*/ 103 w 239"/>
                  <a:gd name="T39" fmla="*/ 53 h 133"/>
                  <a:gd name="T40" fmla="*/ 106 w 239"/>
                  <a:gd name="T41" fmla="*/ 53 h 133"/>
                  <a:gd name="T42" fmla="*/ 106 w 239"/>
                  <a:gd name="T43" fmla="*/ 53 h 133"/>
                  <a:gd name="T44" fmla="*/ 106 w 239"/>
                  <a:gd name="T45" fmla="*/ 22 h 133"/>
                  <a:gd name="T46" fmla="*/ 106 w 239"/>
                  <a:gd name="T47" fmla="*/ 22 h 133"/>
                  <a:gd name="T48" fmla="*/ 133 w 239"/>
                  <a:gd name="T49" fmla="*/ 22 h 133"/>
                  <a:gd name="T50" fmla="*/ 133 w 239"/>
                  <a:gd name="T51" fmla="*/ 22 h 133"/>
                  <a:gd name="T52" fmla="*/ 133 w 239"/>
                  <a:gd name="T53" fmla="*/ 53 h 133"/>
                  <a:gd name="T54" fmla="*/ 133 w 239"/>
                  <a:gd name="T55" fmla="*/ 53 h 133"/>
                  <a:gd name="T56" fmla="*/ 239 w 239"/>
                  <a:gd name="T57" fmla="*/ 53 h 133"/>
                  <a:gd name="T58" fmla="*/ 239 w 239"/>
                  <a:gd name="T59" fmla="*/ 53 h 133"/>
                  <a:gd name="T60" fmla="*/ 239 w 239"/>
                  <a:gd name="T61" fmla="*/ 0 h 133"/>
                  <a:gd name="T62" fmla="*/ 0 w 239"/>
                  <a:gd name="T63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9" h="133">
                    <a:moveTo>
                      <a:pt x="53" y="113"/>
                    </a:moveTo>
                    <a:lnTo>
                      <a:pt x="53" y="113"/>
                    </a:lnTo>
                    <a:lnTo>
                      <a:pt x="26" y="113"/>
                    </a:lnTo>
                    <a:lnTo>
                      <a:pt x="26" y="47"/>
                    </a:lnTo>
                    <a:lnTo>
                      <a:pt x="53" y="47"/>
                    </a:lnTo>
                    <a:lnTo>
                      <a:pt x="53" y="113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3"/>
                    </a:lnTo>
                    <a:lnTo>
                      <a:pt x="53" y="133"/>
                    </a:lnTo>
                    <a:lnTo>
                      <a:pt x="53" y="101"/>
                    </a:lnTo>
                    <a:cubicBezTo>
                      <a:pt x="53" y="89"/>
                      <a:pt x="59" y="77"/>
                      <a:pt x="69" y="69"/>
                    </a:cubicBezTo>
                    <a:cubicBezTo>
                      <a:pt x="68" y="69"/>
                      <a:pt x="67" y="70"/>
                      <a:pt x="67" y="70"/>
                    </a:cubicBezTo>
                    <a:lnTo>
                      <a:pt x="67" y="70"/>
                    </a:lnTo>
                    <a:lnTo>
                      <a:pt x="67" y="35"/>
                    </a:lnTo>
                    <a:lnTo>
                      <a:pt x="93" y="35"/>
                    </a:lnTo>
                    <a:lnTo>
                      <a:pt x="93" y="55"/>
                    </a:lnTo>
                    <a:lnTo>
                      <a:pt x="93" y="55"/>
                    </a:lnTo>
                    <a:cubicBezTo>
                      <a:pt x="92" y="55"/>
                      <a:pt x="92" y="55"/>
                      <a:pt x="91" y="56"/>
                    </a:cubicBezTo>
                    <a:cubicBezTo>
                      <a:pt x="95" y="54"/>
                      <a:pt x="99" y="53"/>
                      <a:pt x="103" y="53"/>
                    </a:cubicBezTo>
                    <a:lnTo>
                      <a:pt x="106" y="53"/>
                    </a:lnTo>
                    <a:lnTo>
                      <a:pt x="106" y="53"/>
                    </a:lnTo>
                    <a:lnTo>
                      <a:pt x="106" y="22"/>
                    </a:lnTo>
                    <a:lnTo>
                      <a:pt x="106" y="22"/>
                    </a:lnTo>
                    <a:lnTo>
                      <a:pt x="133" y="22"/>
                    </a:lnTo>
                    <a:lnTo>
                      <a:pt x="133" y="22"/>
                    </a:lnTo>
                    <a:lnTo>
                      <a:pt x="133" y="53"/>
                    </a:lnTo>
                    <a:lnTo>
                      <a:pt x="133" y="53"/>
                    </a:lnTo>
                    <a:lnTo>
                      <a:pt x="239" y="53"/>
                    </a:lnTo>
                    <a:lnTo>
                      <a:pt x="239" y="53"/>
                    </a:lnTo>
                    <a:lnTo>
                      <a:pt x="23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6" name="Freeform 25">
                <a:extLst>
                  <a:ext uri="{FF2B5EF4-FFF2-40B4-BE49-F238E27FC236}">
                    <a16:creationId xmlns:a16="http://schemas.microsoft.com/office/drawing/2014/main" id="{0823AA9A-D559-1490-3321-88180F381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2" y="1081"/>
                <a:ext cx="215" cy="166"/>
              </a:xfrm>
              <a:custGeom>
                <a:avLst/>
                <a:gdLst>
                  <a:gd name="T0" fmla="*/ 0 w 346"/>
                  <a:gd name="T1" fmla="*/ 241 h 267"/>
                  <a:gd name="T2" fmla="*/ 0 w 346"/>
                  <a:gd name="T3" fmla="*/ 241 h 267"/>
                  <a:gd name="T4" fmla="*/ 2 w 346"/>
                  <a:gd name="T5" fmla="*/ 251 h 267"/>
                  <a:gd name="T6" fmla="*/ 7 w 346"/>
                  <a:gd name="T7" fmla="*/ 259 h 267"/>
                  <a:gd name="T8" fmla="*/ 15 w 346"/>
                  <a:gd name="T9" fmla="*/ 265 h 267"/>
                  <a:gd name="T10" fmla="*/ 25 w 346"/>
                  <a:gd name="T11" fmla="*/ 267 h 267"/>
                  <a:gd name="T12" fmla="*/ 133 w 346"/>
                  <a:gd name="T13" fmla="*/ 267 h 267"/>
                  <a:gd name="T14" fmla="*/ 133 w 346"/>
                  <a:gd name="T15" fmla="*/ 160 h 267"/>
                  <a:gd name="T16" fmla="*/ 80 w 346"/>
                  <a:gd name="T17" fmla="*/ 160 h 267"/>
                  <a:gd name="T18" fmla="*/ 80 w 346"/>
                  <a:gd name="T19" fmla="*/ 160 h 267"/>
                  <a:gd name="T20" fmla="*/ 80 w 346"/>
                  <a:gd name="T21" fmla="*/ 27 h 267"/>
                  <a:gd name="T22" fmla="*/ 80 w 346"/>
                  <a:gd name="T23" fmla="*/ 27 h 267"/>
                  <a:gd name="T24" fmla="*/ 319 w 346"/>
                  <a:gd name="T25" fmla="*/ 27 h 267"/>
                  <a:gd name="T26" fmla="*/ 319 w 346"/>
                  <a:gd name="T27" fmla="*/ 27 h 267"/>
                  <a:gd name="T28" fmla="*/ 319 w 346"/>
                  <a:gd name="T29" fmla="*/ 80 h 267"/>
                  <a:gd name="T30" fmla="*/ 346 w 346"/>
                  <a:gd name="T31" fmla="*/ 80 h 267"/>
                  <a:gd name="T32" fmla="*/ 346 w 346"/>
                  <a:gd name="T33" fmla="*/ 0 h 267"/>
                  <a:gd name="T34" fmla="*/ 53 w 346"/>
                  <a:gd name="T35" fmla="*/ 0 h 267"/>
                  <a:gd name="T36" fmla="*/ 53 w 346"/>
                  <a:gd name="T37" fmla="*/ 168 h 267"/>
                  <a:gd name="T38" fmla="*/ 9 w 346"/>
                  <a:gd name="T39" fmla="*/ 214 h 267"/>
                  <a:gd name="T40" fmla="*/ 2 w 346"/>
                  <a:gd name="T41" fmla="*/ 227 h 267"/>
                  <a:gd name="T42" fmla="*/ 0 w 346"/>
                  <a:gd name="T43" fmla="*/ 241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6" h="267">
                    <a:moveTo>
                      <a:pt x="0" y="241"/>
                    </a:moveTo>
                    <a:lnTo>
                      <a:pt x="0" y="241"/>
                    </a:lnTo>
                    <a:cubicBezTo>
                      <a:pt x="0" y="245"/>
                      <a:pt x="0" y="248"/>
                      <a:pt x="2" y="251"/>
                    </a:cubicBezTo>
                    <a:cubicBezTo>
                      <a:pt x="3" y="254"/>
                      <a:pt x="5" y="257"/>
                      <a:pt x="7" y="259"/>
                    </a:cubicBezTo>
                    <a:cubicBezTo>
                      <a:pt x="9" y="262"/>
                      <a:pt x="12" y="263"/>
                      <a:pt x="15" y="265"/>
                    </a:cubicBezTo>
                    <a:cubicBezTo>
                      <a:pt x="18" y="266"/>
                      <a:pt x="22" y="267"/>
                      <a:pt x="25" y="267"/>
                    </a:cubicBezTo>
                    <a:lnTo>
                      <a:pt x="133" y="267"/>
                    </a:lnTo>
                    <a:lnTo>
                      <a:pt x="133" y="160"/>
                    </a:lnTo>
                    <a:lnTo>
                      <a:pt x="80" y="160"/>
                    </a:lnTo>
                    <a:lnTo>
                      <a:pt x="80" y="160"/>
                    </a:lnTo>
                    <a:lnTo>
                      <a:pt x="80" y="27"/>
                    </a:lnTo>
                    <a:lnTo>
                      <a:pt x="80" y="27"/>
                    </a:lnTo>
                    <a:lnTo>
                      <a:pt x="319" y="27"/>
                    </a:lnTo>
                    <a:lnTo>
                      <a:pt x="319" y="27"/>
                    </a:lnTo>
                    <a:lnTo>
                      <a:pt x="319" y="80"/>
                    </a:lnTo>
                    <a:lnTo>
                      <a:pt x="346" y="80"/>
                    </a:lnTo>
                    <a:lnTo>
                      <a:pt x="346" y="0"/>
                    </a:lnTo>
                    <a:lnTo>
                      <a:pt x="53" y="0"/>
                    </a:lnTo>
                    <a:lnTo>
                      <a:pt x="53" y="168"/>
                    </a:lnTo>
                    <a:lnTo>
                      <a:pt x="9" y="214"/>
                    </a:lnTo>
                    <a:cubicBezTo>
                      <a:pt x="6" y="218"/>
                      <a:pt x="4" y="222"/>
                      <a:pt x="2" y="227"/>
                    </a:cubicBezTo>
                    <a:cubicBezTo>
                      <a:pt x="0" y="232"/>
                      <a:pt x="0" y="237"/>
                      <a:pt x="0" y="24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7" name="Freeform 26">
                <a:extLst>
                  <a:ext uri="{FF2B5EF4-FFF2-40B4-BE49-F238E27FC236}">
                    <a16:creationId xmlns:a16="http://schemas.microsoft.com/office/drawing/2014/main" id="{28AB7F39-91CB-A1C3-533D-B3CCDB2EF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180"/>
                <a:ext cx="33" cy="0"/>
              </a:xfrm>
              <a:custGeom>
                <a:avLst/>
                <a:gdLst>
                  <a:gd name="T0" fmla="*/ 0 w 53"/>
                  <a:gd name="T1" fmla="*/ 0 w 53"/>
                  <a:gd name="T2" fmla="*/ 53 w 53"/>
                  <a:gd name="T3" fmla="*/ 53 w 53"/>
                  <a:gd name="T4" fmla="*/ 0 w 53"/>
                  <a:gd name="T5" fmla="*/ 0 w 5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0" y="0"/>
                    </a:lnTo>
                    <a:lnTo>
                      <a:pt x="53" y="0"/>
                    </a:lnTo>
                    <a:lnTo>
                      <a:pt x="5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8" name="Freeform 27">
                <a:extLst>
                  <a:ext uri="{FF2B5EF4-FFF2-40B4-BE49-F238E27FC236}">
                    <a16:creationId xmlns:a16="http://schemas.microsoft.com/office/drawing/2014/main" id="{53C854E3-C965-A1A6-DFDE-DC53C0770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2" y="1098"/>
                <a:ext cx="148" cy="0"/>
              </a:xfrm>
              <a:custGeom>
                <a:avLst/>
                <a:gdLst>
                  <a:gd name="T0" fmla="*/ 239 w 239"/>
                  <a:gd name="T1" fmla="*/ 239 w 239"/>
                  <a:gd name="T2" fmla="*/ 0 w 239"/>
                  <a:gd name="T3" fmla="*/ 0 w 239"/>
                  <a:gd name="T4" fmla="*/ 239 w 239"/>
                  <a:gd name="T5" fmla="*/ 239 w 23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39">
                    <a:moveTo>
                      <a:pt x="239" y="0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39" y="0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2F2F2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79" name="Freeform 28">
                <a:extLst>
                  <a:ext uri="{FF2B5EF4-FFF2-40B4-BE49-F238E27FC236}">
                    <a16:creationId xmlns:a16="http://schemas.microsoft.com/office/drawing/2014/main" id="{88106E72-8B67-A187-9136-87ABF891A9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51" y="1147"/>
                <a:ext cx="165" cy="132"/>
              </a:xfrm>
              <a:custGeom>
                <a:avLst/>
                <a:gdLst>
                  <a:gd name="T0" fmla="*/ 240 w 267"/>
                  <a:gd name="T1" fmla="*/ 186 h 213"/>
                  <a:gd name="T2" fmla="*/ 240 w 267"/>
                  <a:gd name="T3" fmla="*/ 186 h 213"/>
                  <a:gd name="T4" fmla="*/ 27 w 267"/>
                  <a:gd name="T5" fmla="*/ 186 h 213"/>
                  <a:gd name="T6" fmla="*/ 27 w 267"/>
                  <a:gd name="T7" fmla="*/ 27 h 213"/>
                  <a:gd name="T8" fmla="*/ 240 w 267"/>
                  <a:gd name="T9" fmla="*/ 27 h 213"/>
                  <a:gd name="T10" fmla="*/ 240 w 267"/>
                  <a:gd name="T11" fmla="*/ 186 h 213"/>
                  <a:gd name="T12" fmla="*/ 259 w 267"/>
                  <a:gd name="T13" fmla="*/ 205 h 213"/>
                  <a:gd name="T14" fmla="*/ 259 w 267"/>
                  <a:gd name="T15" fmla="*/ 205 h 213"/>
                  <a:gd name="T16" fmla="*/ 265 w 267"/>
                  <a:gd name="T17" fmla="*/ 197 h 213"/>
                  <a:gd name="T18" fmla="*/ 267 w 267"/>
                  <a:gd name="T19" fmla="*/ 186 h 213"/>
                  <a:gd name="T20" fmla="*/ 267 w 267"/>
                  <a:gd name="T21" fmla="*/ 26 h 213"/>
                  <a:gd name="T22" fmla="*/ 265 w 267"/>
                  <a:gd name="T23" fmla="*/ 16 h 213"/>
                  <a:gd name="T24" fmla="*/ 259 w 267"/>
                  <a:gd name="T25" fmla="*/ 8 h 213"/>
                  <a:gd name="T26" fmla="*/ 251 w 267"/>
                  <a:gd name="T27" fmla="*/ 2 h 213"/>
                  <a:gd name="T28" fmla="*/ 240 w 267"/>
                  <a:gd name="T29" fmla="*/ 0 h 213"/>
                  <a:gd name="T30" fmla="*/ 27 w 267"/>
                  <a:gd name="T31" fmla="*/ 0 h 213"/>
                  <a:gd name="T32" fmla="*/ 14 w 267"/>
                  <a:gd name="T33" fmla="*/ 4 h 213"/>
                  <a:gd name="T34" fmla="*/ 0 w 267"/>
                  <a:gd name="T35" fmla="*/ 25 h 213"/>
                  <a:gd name="T36" fmla="*/ 0 w 267"/>
                  <a:gd name="T37" fmla="*/ 160 h 213"/>
                  <a:gd name="T38" fmla="*/ 1 w 267"/>
                  <a:gd name="T39" fmla="*/ 160 h 213"/>
                  <a:gd name="T40" fmla="*/ 1 w 267"/>
                  <a:gd name="T41" fmla="*/ 186 h 213"/>
                  <a:gd name="T42" fmla="*/ 3 w 267"/>
                  <a:gd name="T43" fmla="*/ 197 h 213"/>
                  <a:gd name="T44" fmla="*/ 8 w 267"/>
                  <a:gd name="T45" fmla="*/ 205 h 213"/>
                  <a:gd name="T46" fmla="*/ 17 w 267"/>
                  <a:gd name="T47" fmla="*/ 211 h 213"/>
                  <a:gd name="T48" fmla="*/ 27 w 267"/>
                  <a:gd name="T49" fmla="*/ 213 h 213"/>
                  <a:gd name="T50" fmla="*/ 240 w 267"/>
                  <a:gd name="T51" fmla="*/ 213 h 213"/>
                  <a:gd name="T52" fmla="*/ 251 w 267"/>
                  <a:gd name="T53" fmla="*/ 211 h 213"/>
                  <a:gd name="T54" fmla="*/ 259 w 267"/>
                  <a:gd name="T55" fmla="*/ 205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7" h="213">
                    <a:moveTo>
                      <a:pt x="240" y="186"/>
                    </a:moveTo>
                    <a:lnTo>
                      <a:pt x="240" y="186"/>
                    </a:lnTo>
                    <a:lnTo>
                      <a:pt x="27" y="186"/>
                    </a:lnTo>
                    <a:lnTo>
                      <a:pt x="27" y="27"/>
                    </a:lnTo>
                    <a:lnTo>
                      <a:pt x="240" y="27"/>
                    </a:lnTo>
                    <a:lnTo>
                      <a:pt x="240" y="186"/>
                    </a:lnTo>
                    <a:close/>
                    <a:moveTo>
                      <a:pt x="259" y="205"/>
                    </a:moveTo>
                    <a:lnTo>
                      <a:pt x="259" y="205"/>
                    </a:lnTo>
                    <a:cubicBezTo>
                      <a:pt x="262" y="203"/>
                      <a:pt x="264" y="200"/>
                      <a:pt x="265" y="197"/>
                    </a:cubicBezTo>
                    <a:cubicBezTo>
                      <a:pt x="266" y="193"/>
                      <a:pt x="267" y="190"/>
                      <a:pt x="267" y="186"/>
                    </a:cubicBezTo>
                    <a:lnTo>
                      <a:pt x="267" y="26"/>
                    </a:lnTo>
                    <a:cubicBezTo>
                      <a:pt x="267" y="22"/>
                      <a:pt x="266" y="19"/>
                      <a:pt x="265" y="16"/>
                    </a:cubicBezTo>
                    <a:cubicBezTo>
                      <a:pt x="263" y="13"/>
                      <a:pt x="261" y="10"/>
                      <a:pt x="259" y="8"/>
                    </a:cubicBezTo>
                    <a:cubicBezTo>
                      <a:pt x="257" y="5"/>
                      <a:pt x="254" y="3"/>
                      <a:pt x="251" y="2"/>
                    </a:cubicBezTo>
                    <a:cubicBezTo>
                      <a:pt x="247" y="1"/>
                      <a:pt x="244" y="0"/>
                      <a:pt x="240" y="0"/>
                    </a:cubicBezTo>
                    <a:lnTo>
                      <a:pt x="27" y="0"/>
                    </a:lnTo>
                    <a:cubicBezTo>
                      <a:pt x="19" y="0"/>
                      <a:pt x="14" y="4"/>
                      <a:pt x="14" y="4"/>
                    </a:cubicBezTo>
                    <a:cubicBezTo>
                      <a:pt x="7" y="8"/>
                      <a:pt x="0" y="13"/>
                      <a:pt x="0" y="25"/>
                    </a:cubicBezTo>
                    <a:lnTo>
                      <a:pt x="0" y="160"/>
                    </a:lnTo>
                    <a:lnTo>
                      <a:pt x="1" y="160"/>
                    </a:lnTo>
                    <a:lnTo>
                      <a:pt x="1" y="186"/>
                    </a:lnTo>
                    <a:cubicBezTo>
                      <a:pt x="1" y="190"/>
                      <a:pt x="1" y="194"/>
                      <a:pt x="3" y="197"/>
                    </a:cubicBezTo>
                    <a:cubicBezTo>
                      <a:pt x="4" y="200"/>
                      <a:pt x="6" y="203"/>
                      <a:pt x="8" y="205"/>
                    </a:cubicBezTo>
                    <a:cubicBezTo>
                      <a:pt x="11" y="208"/>
                      <a:pt x="14" y="210"/>
                      <a:pt x="17" y="211"/>
                    </a:cubicBezTo>
                    <a:cubicBezTo>
                      <a:pt x="20" y="212"/>
                      <a:pt x="23" y="213"/>
                      <a:pt x="27" y="213"/>
                    </a:cubicBezTo>
                    <a:lnTo>
                      <a:pt x="240" y="213"/>
                    </a:lnTo>
                    <a:cubicBezTo>
                      <a:pt x="244" y="213"/>
                      <a:pt x="248" y="212"/>
                      <a:pt x="251" y="211"/>
                    </a:cubicBezTo>
                    <a:cubicBezTo>
                      <a:pt x="254" y="210"/>
                      <a:pt x="257" y="208"/>
                      <a:pt x="259" y="2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0" name="Freeform 29">
                <a:extLst>
                  <a:ext uri="{FF2B5EF4-FFF2-40B4-BE49-F238E27FC236}">
                    <a16:creationId xmlns:a16="http://schemas.microsoft.com/office/drawing/2014/main" id="{9CB3689D-E447-5DE6-D589-501D8705C3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67" y="1164"/>
                <a:ext cx="133" cy="99"/>
              </a:xfrm>
              <a:custGeom>
                <a:avLst/>
                <a:gdLst>
                  <a:gd name="T0" fmla="*/ 27 w 213"/>
                  <a:gd name="T1" fmla="*/ 68 h 159"/>
                  <a:gd name="T2" fmla="*/ 27 w 213"/>
                  <a:gd name="T3" fmla="*/ 68 h 159"/>
                  <a:gd name="T4" fmla="*/ 53 w 213"/>
                  <a:gd name="T5" fmla="*/ 68 h 159"/>
                  <a:gd name="T6" fmla="*/ 53 w 213"/>
                  <a:gd name="T7" fmla="*/ 135 h 159"/>
                  <a:gd name="T8" fmla="*/ 27 w 213"/>
                  <a:gd name="T9" fmla="*/ 135 h 159"/>
                  <a:gd name="T10" fmla="*/ 27 w 213"/>
                  <a:gd name="T11" fmla="*/ 68 h 159"/>
                  <a:gd name="T12" fmla="*/ 67 w 213"/>
                  <a:gd name="T13" fmla="*/ 93 h 159"/>
                  <a:gd name="T14" fmla="*/ 67 w 213"/>
                  <a:gd name="T15" fmla="*/ 93 h 159"/>
                  <a:gd name="T16" fmla="*/ 93 w 213"/>
                  <a:gd name="T17" fmla="*/ 93 h 159"/>
                  <a:gd name="T18" fmla="*/ 93 w 213"/>
                  <a:gd name="T19" fmla="*/ 135 h 159"/>
                  <a:gd name="T20" fmla="*/ 67 w 213"/>
                  <a:gd name="T21" fmla="*/ 135 h 159"/>
                  <a:gd name="T22" fmla="*/ 67 w 213"/>
                  <a:gd name="T23" fmla="*/ 93 h 159"/>
                  <a:gd name="T24" fmla="*/ 107 w 213"/>
                  <a:gd name="T25" fmla="*/ 50 h 159"/>
                  <a:gd name="T26" fmla="*/ 107 w 213"/>
                  <a:gd name="T27" fmla="*/ 50 h 159"/>
                  <a:gd name="T28" fmla="*/ 134 w 213"/>
                  <a:gd name="T29" fmla="*/ 50 h 159"/>
                  <a:gd name="T30" fmla="*/ 134 w 213"/>
                  <a:gd name="T31" fmla="*/ 135 h 159"/>
                  <a:gd name="T32" fmla="*/ 107 w 213"/>
                  <a:gd name="T33" fmla="*/ 135 h 159"/>
                  <a:gd name="T34" fmla="*/ 107 w 213"/>
                  <a:gd name="T35" fmla="*/ 50 h 159"/>
                  <a:gd name="T36" fmla="*/ 0 w 213"/>
                  <a:gd name="T37" fmla="*/ 159 h 159"/>
                  <a:gd name="T38" fmla="*/ 0 w 213"/>
                  <a:gd name="T39" fmla="*/ 159 h 159"/>
                  <a:gd name="T40" fmla="*/ 213 w 213"/>
                  <a:gd name="T41" fmla="*/ 159 h 159"/>
                  <a:gd name="T42" fmla="*/ 213 w 213"/>
                  <a:gd name="T43" fmla="*/ 0 h 159"/>
                  <a:gd name="T44" fmla="*/ 0 w 213"/>
                  <a:gd name="T45" fmla="*/ 0 h 159"/>
                  <a:gd name="T46" fmla="*/ 0 w 213"/>
                  <a:gd name="T47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3" h="159">
                    <a:moveTo>
                      <a:pt x="27" y="68"/>
                    </a:moveTo>
                    <a:lnTo>
                      <a:pt x="27" y="68"/>
                    </a:lnTo>
                    <a:lnTo>
                      <a:pt x="53" y="68"/>
                    </a:lnTo>
                    <a:lnTo>
                      <a:pt x="53" y="135"/>
                    </a:lnTo>
                    <a:lnTo>
                      <a:pt x="27" y="135"/>
                    </a:lnTo>
                    <a:lnTo>
                      <a:pt x="27" y="68"/>
                    </a:lnTo>
                    <a:close/>
                    <a:moveTo>
                      <a:pt x="67" y="93"/>
                    </a:moveTo>
                    <a:lnTo>
                      <a:pt x="67" y="93"/>
                    </a:lnTo>
                    <a:lnTo>
                      <a:pt x="93" y="93"/>
                    </a:lnTo>
                    <a:lnTo>
                      <a:pt x="93" y="135"/>
                    </a:lnTo>
                    <a:lnTo>
                      <a:pt x="67" y="135"/>
                    </a:lnTo>
                    <a:lnTo>
                      <a:pt x="67" y="93"/>
                    </a:lnTo>
                    <a:close/>
                    <a:moveTo>
                      <a:pt x="107" y="50"/>
                    </a:moveTo>
                    <a:lnTo>
                      <a:pt x="107" y="50"/>
                    </a:lnTo>
                    <a:lnTo>
                      <a:pt x="134" y="50"/>
                    </a:lnTo>
                    <a:lnTo>
                      <a:pt x="134" y="135"/>
                    </a:lnTo>
                    <a:lnTo>
                      <a:pt x="107" y="135"/>
                    </a:lnTo>
                    <a:lnTo>
                      <a:pt x="107" y="50"/>
                    </a:lnTo>
                    <a:close/>
                    <a:moveTo>
                      <a:pt x="0" y="159"/>
                    </a:moveTo>
                    <a:lnTo>
                      <a:pt x="0" y="159"/>
                    </a:lnTo>
                    <a:lnTo>
                      <a:pt x="213" y="159"/>
                    </a:lnTo>
                    <a:lnTo>
                      <a:pt x="213" y="0"/>
                    </a:lnTo>
                    <a:lnTo>
                      <a:pt x="0" y="0"/>
                    </a:lnTo>
                    <a:lnTo>
                      <a:pt x="0" y="159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B732580E-2E1A-0C30-38BF-031F5748DA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8" y="1132"/>
                <a:ext cx="1" cy="0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cubicBezTo>
                      <a:pt x="2" y="0"/>
                      <a:pt x="1" y="0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0808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2" name="Freeform 37">
                <a:extLst>
                  <a:ext uri="{FF2B5EF4-FFF2-40B4-BE49-F238E27FC236}">
                    <a16:creationId xmlns:a16="http://schemas.microsoft.com/office/drawing/2014/main" id="{E92C6075-69DE-886C-EEBF-60502EC04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" y="1111"/>
                <a:ext cx="17" cy="0"/>
              </a:xfrm>
              <a:custGeom>
                <a:avLst/>
                <a:gdLst>
                  <a:gd name="T0" fmla="*/ 27 w 27"/>
                  <a:gd name="T1" fmla="*/ 27 w 27"/>
                  <a:gd name="T2" fmla="*/ 0 w 27"/>
                  <a:gd name="T3" fmla="*/ 0 w 27"/>
                  <a:gd name="T4" fmla="*/ 27 w 27"/>
                  <a:gd name="T5" fmla="*/ 27 w 2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7">
                    <a:moveTo>
                      <a:pt x="27" y="0"/>
                    </a:moveTo>
                    <a:lnTo>
                      <a:pt x="2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D83B0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</p:grpSp>
        <p:pic>
          <p:nvPicPr>
            <p:cNvPr id="74" name="Graphic 7">
              <a:extLst>
                <a:ext uri="{FF2B5EF4-FFF2-40B4-BE49-F238E27FC236}">
                  <a16:creationId xmlns:a16="http://schemas.microsoft.com/office/drawing/2014/main" id="{E3879D08-F091-F92A-121F-90D00F0F1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2281" y="2563813"/>
              <a:ext cx="187034" cy="187034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B0037BE-E019-B194-6D65-16EA8EBB9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93829" y="3750275"/>
            <a:ext cx="759376" cy="521311"/>
            <a:chOff x="629037" y="3610952"/>
            <a:chExt cx="759376" cy="521311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733A869-236D-37ED-DCED-4A6A13926A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29037" y="3610952"/>
              <a:ext cx="617240" cy="482170"/>
              <a:chOff x="403572" y="3532163"/>
              <a:chExt cx="993738" cy="776280"/>
            </a:xfrm>
          </p:grpSpPr>
          <p:sp>
            <p:nvSpPr>
              <p:cNvPr id="88" name="Freeform 5">
                <a:extLst>
                  <a:ext uri="{FF2B5EF4-FFF2-40B4-BE49-F238E27FC236}">
                    <a16:creationId xmlns:a16="http://schemas.microsoft.com/office/drawing/2014/main" id="{B1E41AC8-7B69-3F5B-E088-FE0BBE8D6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72" y="3532163"/>
                <a:ext cx="993738" cy="776280"/>
              </a:xfrm>
              <a:custGeom>
                <a:avLst/>
                <a:gdLst>
                  <a:gd name="T0" fmla="*/ 0 w 426"/>
                  <a:gd name="T1" fmla="*/ 12 h 333"/>
                  <a:gd name="T2" fmla="*/ 0 w 426"/>
                  <a:gd name="T3" fmla="*/ 12 h 333"/>
                  <a:gd name="T4" fmla="*/ 0 w 426"/>
                  <a:gd name="T5" fmla="*/ 255 h 333"/>
                  <a:gd name="T6" fmla="*/ 12 w 426"/>
                  <a:gd name="T7" fmla="*/ 268 h 333"/>
                  <a:gd name="T8" fmla="*/ 195 w 426"/>
                  <a:gd name="T9" fmla="*/ 268 h 333"/>
                  <a:gd name="T10" fmla="*/ 195 w 426"/>
                  <a:gd name="T11" fmla="*/ 306 h 333"/>
                  <a:gd name="T12" fmla="*/ 130 w 426"/>
                  <a:gd name="T13" fmla="*/ 306 h 333"/>
                  <a:gd name="T14" fmla="*/ 130 w 426"/>
                  <a:gd name="T15" fmla="*/ 333 h 333"/>
                  <a:gd name="T16" fmla="*/ 293 w 426"/>
                  <a:gd name="T17" fmla="*/ 333 h 333"/>
                  <a:gd name="T18" fmla="*/ 293 w 426"/>
                  <a:gd name="T19" fmla="*/ 306 h 333"/>
                  <a:gd name="T20" fmla="*/ 228 w 426"/>
                  <a:gd name="T21" fmla="*/ 306 h 333"/>
                  <a:gd name="T22" fmla="*/ 228 w 426"/>
                  <a:gd name="T23" fmla="*/ 268 h 333"/>
                  <a:gd name="T24" fmla="*/ 413 w 426"/>
                  <a:gd name="T25" fmla="*/ 268 h 333"/>
                  <a:gd name="T26" fmla="*/ 426 w 426"/>
                  <a:gd name="T27" fmla="*/ 255 h 333"/>
                  <a:gd name="T28" fmla="*/ 426 w 426"/>
                  <a:gd name="T29" fmla="*/ 12 h 333"/>
                  <a:gd name="T30" fmla="*/ 413 w 426"/>
                  <a:gd name="T31" fmla="*/ 0 h 333"/>
                  <a:gd name="T32" fmla="*/ 12 w 426"/>
                  <a:gd name="T33" fmla="*/ 0 h 333"/>
                  <a:gd name="T34" fmla="*/ 0 w 426"/>
                  <a:gd name="T35" fmla="*/ 1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6" h="333">
                    <a:moveTo>
                      <a:pt x="0" y="12"/>
                    </a:moveTo>
                    <a:lnTo>
                      <a:pt x="0" y="12"/>
                    </a:lnTo>
                    <a:lnTo>
                      <a:pt x="0" y="255"/>
                    </a:lnTo>
                    <a:cubicBezTo>
                      <a:pt x="0" y="262"/>
                      <a:pt x="5" y="268"/>
                      <a:pt x="12" y="268"/>
                    </a:cubicBezTo>
                    <a:lnTo>
                      <a:pt x="195" y="268"/>
                    </a:lnTo>
                    <a:lnTo>
                      <a:pt x="195" y="306"/>
                    </a:lnTo>
                    <a:lnTo>
                      <a:pt x="130" y="306"/>
                    </a:lnTo>
                    <a:lnTo>
                      <a:pt x="130" y="333"/>
                    </a:lnTo>
                    <a:lnTo>
                      <a:pt x="293" y="333"/>
                    </a:lnTo>
                    <a:lnTo>
                      <a:pt x="293" y="306"/>
                    </a:lnTo>
                    <a:lnTo>
                      <a:pt x="228" y="306"/>
                    </a:lnTo>
                    <a:lnTo>
                      <a:pt x="228" y="268"/>
                    </a:lnTo>
                    <a:lnTo>
                      <a:pt x="413" y="268"/>
                    </a:lnTo>
                    <a:cubicBezTo>
                      <a:pt x="420" y="268"/>
                      <a:pt x="426" y="262"/>
                      <a:pt x="426" y="255"/>
                    </a:cubicBezTo>
                    <a:lnTo>
                      <a:pt x="426" y="12"/>
                    </a:lnTo>
                    <a:cubicBezTo>
                      <a:pt x="426" y="5"/>
                      <a:pt x="420" y="0"/>
                      <a:pt x="413" y="0"/>
                    </a:cubicBezTo>
                    <a:lnTo>
                      <a:pt x="12" y="0"/>
                    </a:lnTo>
                    <a:cubicBezTo>
                      <a:pt x="5" y="0"/>
                      <a:pt x="0" y="5"/>
                      <a:pt x="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31B3F64C-252D-FA0F-FDA7-0D49DBFE791D}"/>
                  </a:ext>
                </a:extLst>
              </p:cNvPr>
              <p:cNvSpPr/>
              <p:nvPr/>
            </p:nvSpPr>
            <p:spPr bwMode="auto">
              <a:xfrm>
                <a:off x="460376" y="3587057"/>
                <a:ext cx="880132" cy="50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3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err="1">
                  <a:solidFill>
                    <a:srgbClr val="FFFFFF"/>
                  </a:soli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85" name="Graphic 7">
              <a:extLst>
                <a:ext uri="{FF2B5EF4-FFF2-40B4-BE49-F238E27FC236}">
                  <a16:creationId xmlns:a16="http://schemas.microsoft.com/office/drawing/2014/main" id="{BEA75255-F486-0B7E-4A35-ED784E952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5185" y="3713420"/>
              <a:ext cx="187034" cy="187034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4E79969-B58F-1296-0683-580686606CD7}"/>
                </a:ext>
              </a:extLst>
            </p:cNvPr>
            <p:cNvSpPr/>
            <p:nvPr/>
          </p:nvSpPr>
          <p:spPr bwMode="auto">
            <a:xfrm>
              <a:off x="1030335" y="3774185"/>
              <a:ext cx="358078" cy="358078"/>
            </a:xfrm>
            <a:prstGeom prst="ellipse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err="1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5BC9F468-A2C6-1644-0310-C96BF4CE9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0257" y="3784107"/>
              <a:ext cx="338234" cy="338234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8E968C1-E87A-7616-0B0E-9393CB18A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33603" y="3635387"/>
            <a:ext cx="764287" cy="636198"/>
            <a:chOff x="588263" y="4638804"/>
            <a:chExt cx="764287" cy="636198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4525CC2-FA7B-E9CB-9088-F6AA79D6FC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8263" y="4792832"/>
              <a:ext cx="617240" cy="482170"/>
              <a:chOff x="403572" y="3532163"/>
              <a:chExt cx="993738" cy="776280"/>
            </a:xfrm>
          </p:grpSpPr>
          <p:sp>
            <p:nvSpPr>
              <p:cNvPr id="95" name="Freeform 5">
                <a:extLst>
                  <a:ext uri="{FF2B5EF4-FFF2-40B4-BE49-F238E27FC236}">
                    <a16:creationId xmlns:a16="http://schemas.microsoft.com/office/drawing/2014/main" id="{7C6CAC7B-B74F-D8F2-5A61-8F4ABAD1F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72" y="3532163"/>
                <a:ext cx="993738" cy="776280"/>
              </a:xfrm>
              <a:custGeom>
                <a:avLst/>
                <a:gdLst>
                  <a:gd name="T0" fmla="*/ 0 w 426"/>
                  <a:gd name="T1" fmla="*/ 12 h 333"/>
                  <a:gd name="T2" fmla="*/ 0 w 426"/>
                  <a:gd name="T3" fmla="*/ 12 h 333"/>
                  <a:gd name="T4" fmla="*/ 0 w 426"/>
                  <a:gd name="T5" fmla="*/ 255 h 333"/>
                  <a:gd name="T6" fmla="*/ 12 w 426"/>
                  <a:gd name="T7" fmla="*/ 268 h 333"/>
                  <a:gd name="T8" fmla="*/ 195 w 426"/>
                  <a:gd name="T9" fmla="*/ 268 h 333"/>
                  <a:gd name="T10" fmla="*/ 195 w 426"/>
                  <a:gd name="T11" fmla="*/ 306 h 333"/>
                  <a:gd name="T12" fmla="*/ 130 w 426"/>
                  <a:gd name="T13" fmla="*/ 306 h 333"/>
                  <a:gd name="T14" fmla="*/ 130 w 426"/>
                  <a:gd name="T15" fmla="*/ 333 h 333"/>
                  <a:gd name="T16" fmla="*/ 293 w 426"/>
                  <a:gd name="T17" fmla="*/ 333 h 333"/>
                  <a:gd name="T18" fmla="*/ 293 w 426"/>
                  <a:gd name="T19" fmla="*/ 306 h 333"/>
                  <a:gd name="T20" fmla="*/ 228 w 426"/>
                  <a:gd name="T21" fmla="*/ 306 h 333"/>
                  <a:gd name="T22" fmla="*/ 228 w 426"/>
                  <a:gd name="T23" fmla="*/ 268 h 333"/>
                  <a:gd name="T24" fmla="*/ 413 w 426"/>
                  <a:gd name="T25" fmla="*/ 268 h 333"/>
                  <a:gd name="T26" fmla="*/ 426 w 426"/>
                  <a:gd name="T27" fmla="*/ 255 h 333"/>
                  <a:gd name="T28" fmla="*/ 426 w 426"/>
                  <a:gd name="T29" fmla="*/ 12 h 333"/>
                  <a:gd name="T30" fmla="*/ 413 w 426"/>
                  <a:gd name="T31" fmla="*/ 0 h 333"/>
                  <a:gd name="T32" fmla="*/ 12 w 426"/>
                  <a:gd name="T33" fmla="*/ 0 h 333"/>
                  <a:gd name="T34" fmla="*/ 0 w 426"/>
                  <a:gd name="T35" fmla="*/ 12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26" h="333">
                    <a:moveTo>
                      <a:pt x="0" y="12"/>
                    </a:moveTo>
                    <a:lnTo>
                      <a:pt x="0" y="12"/>
                    </a:lnTo>
                    <a:lnTo>
                      <a:pt x="0" y="255"/>
                    </a:lnTo>
                    <a:cubicBezTo>
                      <a:pt x="0" y="262"/>
                      <a:pt x="5" y="268"/>
                      <a:pt x="12" y="268"/>
                    </a:cubicBezTo>
                    <a:lnTo>
                      <a:pt x="195" y="268"/>
                    </a:lnTo>
                    <a:lnTo>
                      <a:pt x="195" y="306"/>
                    </a:lnTo>
                    <a:lnTo>
                      <a:pt x="130" y="306"/>
                    </a:lnTo>
                    <a:lnTo>
                      <a:pt x="130" y="333"/>
                    </a:lnTo>
                    <a:lnTo>
                      <a:pt x="293" y="333"/>
                    </a:lnTo>
                    <a:lnTo>
                      <a:pt x="293" y="306"/>
                    </a:lnTo>
                    <a:lnTo>
                      <a:pt x="228" y="306"/>
                    </a:lnTo>
                    <a:lnTo>
                      <a:pt x="228" y="268"/>
                    </a:lnTo>
                    <a:lnTo>
                      <a:pt x="413" y="268"/>
                    </a:lnTo>
                    <a:cubicBezTo>
                      <a:pt x="420" y="268"/>
                      <a:pt x="426" y="262"/>
                      <a:pt x="426" y="255"/>
                    </a:cubicBezTo>
                    <a:lnTo>
                      <a:pt x="426" y="12"/>
                    </a:lnTo>
                    <a:cubicBezTo>
                      <a:pt x="426" y="5"/>
                      <a:pt x="420" y="0"/>
                      <a:pt x="413" y="0"/>
                    </a:cubicBezTo>
                    <a:lnTo>
                      <a:pt x="12" y="0"/>
                    </a:lnTo>
                    <a:cubicBezTo>
                      <a:pt x="5" y="0"/>
                      <a:pt x="0" y="5"/>
                      <a:pt x="0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471">
                  <a:solidFill>
                    <a:srgbClr val="000000"/>
                  </a:solidFill>
                  <a:latin typeface="Segoe UI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65FB7280-2337-D3C4-DBF9-421EB8639F71}"/>
                  </a:ext>
                </a:extLst>
              </p:cNvPr>
              <p:cNvSpPr/>
              <p:nvPr/>
            </p:nvSpPr>
            <p:spPr bwMode="auto">
              <a:xfrm>
                <a:off x="460376" y="3587057"/>
                <a:ext cx="880132" cy="5093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32434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err="1">
                  <a:solidFill>
                    <a:srgbClr val="FFFFFF"/>
                  </a:soli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92" name="Graphic 7">
              <a:extLst>
                <a:ext uri="{FF2B5EF4-FFF2-40B4-BE49-F238E27FC236}">
                  <a16:creationId xmlns:a16="http://schemas.microsoft.com/office/drawing/2014/main" id="{79D6026D-8211-FD98-41A8-881EB025F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4411" y="4895300"/>
              <a:ext cx="187034" cy="18703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F036239F-A88F-5D20-47EC-FEA7B835CB87}"/>
                </a:ext>
              </a:extLst>
            </p:cNvPr>
            <p:cNvSpPr/>
            <p:nvPr/>
          </p:nvSpPr>
          <p:spPr bwMode="auto">
            <a:xfrm>
              <a:off x="1016049" y="4787787"/>
              <a:ext cx="188956" cy="188956"/>
            </a:xfrm>
            <a:prstGeom prst="rect">
              <a:avLst/>
            </a:prstGeom>
            <a:solidFill>
              <a:schemeClr val="bg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defTabSz="932434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 err="1">
                <a:solidFill>
                  <a:srgbClr val="FFFFFF"/>
                </a:soli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3969720B-B5E2-D9A5-FC77-3ED5A484D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3124" y="4638804"/>
              <a:ext cx="319426" cy="31942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6CDFE539-5C44-8A3E-C5AC-7C833DC90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298890" y="3061119"/>
            <a:ext cx="7027334" cy="593933"/>
            <a:chOff x="2284702" y="3327514"/>
            <a:chExt cx="7401530" cy="593933"/>
          </a:xfrm>
        </p:grpSpPr>
        <p:sp>
          <p:nvSpPr>
            <p:cNvPr id="98" name="Left Brace 97">
              <a:extLst>
                <a:ext uri="{FF2B5EF4-FFF2-40B4-BE49-F238E27FC236}">
                  <a16:creationId xmlns:a16="http://schemas.microsoft.com/office/drawing/2014/main" id="{49DAA5E4-0EDF-DFE9-6741-F549C35E9D24}"/>
                </a:ext>
              </a:extLst>
            </p:cNvPr>
            <p:cNvSpPr/>
            <p:nvPr/>
          </p:nvSpPr>
          <p:spPr>
            <a:xfrm rot="5400000">
              <a:off x="5694693" y="-82476"/>
              <a:ext cx="581548" cy="7401530"/>
            </a:xfrm>
            <a:prstGeom prst="leftBrace">
              <a:avLst>
                <a:gd name="adj1" fmla="val 39310"/>
                <a:gd name="adj2" fmla="val 50010"/>
              </a:avLst>
            </a:prstGeom>
            <a:ln w="9525">
              <a:solidFill>
                <a:schemeClr val="accent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71">
                <a:solidFill>
                  <a:srgbClr val="000000"/>
                </a:solidFill>
                <a:latin typeface="Segoe UI"/>
              </a:endParaRP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4674731-2818-3993-1602-B5A084C9A656}"/>
                </a:ext>
              </a:extLst>
            </p:cNvPr>
            <p:cNvCxnSpPr>
              <a:cxnSpLocks/>
            </p:cNvCxnSpPr>
            <p:nvPr/>
          </p:nvCxnSpPr>
          <p:spPr>
            <a:xfrm>
              <a:off x="5985467" y="3327514"/>
              <a:ext cx="0" cy="593933"/>
            </a:xfrm>
            <a:prstGeom prst="line">
              <a:avLst/>
            </a:prstGeom>
            <a:ln w="9525">
              <a:solidFill>
                <a:schemeClr val="accent1"/>
              </a:solidFill>
              <a:headEnd type="none" w="lg" len="med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81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0.01719 -0.00023 L 1.04167E-6 3.33333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0.01671 -0.00038 L -3.33333E-6 -1.2963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6" y="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0.01719 -0.00023 L 2.08333E-6 -2.22222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0.01667 -0.00046 L 0 -4.44444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1718 -0.00023 L -2.70833E-6 1.11111E-6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667 -0.00046 L -3.125E-6 -4.44444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7" grpId="0"/>
      <p:bldP spid="68" grpId="0"/>
      <p:bldP spid="68" grpId="1"/>
      <p:bldP spid="69" grpId="0"/>
      <p:bldP spid="70" grpId="0"/>
      <p:bldP spid="70" grpId="1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5DA529DA-3B18-14E0-9ABE-0B55EAC2B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4"/>
          <a:stretch/>
        </p:blipFill>
        <p:spPr>
          <a:xfrm>
            <a:off x="225012" y="1066833"/>
            <a:ext cx="11741976" cy="54894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0C12E-2E44-4E50-2025-C35532DFE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C7D7-14D4-C7A1-B290-7447EF8E1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B5DA85-DB8C-55ED-3B5C-2020DBA0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Secure by Design Windows 11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270389A-6E53-17A2-2D3B-BCB86E6A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83356" y="1340768"/>
            <a:ext cx="10641236" cy="5040560"/>
          </a:xfrm>
          <a:prstGeom prst="roundRect">
            <a:avLst>
              <a:gd name="adj" fmla="val 5741"/>
            </a:avLst>
          </a:prstGeom>
          <a:solidFill>
            <a:schemeClr val="bg1">
              <a:alpha val="90000"/>
            </a:schemeClr>
          </a:solidFill>
          <a:ln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3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err="1">
              <a:solidFill>
                <a:srgbClr val="FFFFFF"/>
              </a:soli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Placeholder 5" descr="A picture containing text, electronics, dark&#10;&#10;Description automatically generated">
            <a:extLst>
              <a:ext uri="{FF2B5EF4-FFF2-40B4-BE49-F238E27FC236}">
                <a16:creationId xmlns:a16="http://schemas.microsoft.com/office/drawing/2014/main" id="{23D2FF95-A1D1-48EB-8EC1-C6181BF41D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00" t="-212" r="-16634"/>
          <a:stretch/>
        </p:blipFill>
        <p:spPr>
          <a:xfrm>
            <a:off x="2063552" y="1706288"/>
            <a:ext cx="8262384" cy="4762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40E193-052C-AB53-1E64-E3884645908E}"/>
              </a:ext>
            </a:extLst>
          </p:cNvPr>
          <p:cNvSpPr txBox="1"/>
          <p:nvPr/>
        </p:nvSpPr>
        <p:spPr>
          <a:xfrm>
            <a:off x="9306556" y="2731231"/>
            <a:ext cx="1608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Defender, OneDrive, AAD,CA, MDM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578829-C64D-9EAA-D0D0-56232A02988F}"/>
              </a:ext>
            </a:extLst>
          </p:cNvPr>
          <p:cNvSpPr txBox="1"/>
          <p:nvPr/>
        </p:nvSpPr>
        <p:spPr>
          <a:xfrm>
            <a:off x="9098863" y="3455195"/>
            <a:ext cx="1785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W4B, FIDO, Biometric, Access Control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6EC3B2-D20C-361F-6FCB-FDA358889862}"/>
              </a:ext>
            </a:extLst>
          </p:cNvPr>
          <p:cNvSpPr txBox="1"/>
          <p:nvPr/>
        </p:nvSpPr>
        <p:spPr>
          <a:xfrm>
            <a:off x="8725357" y="4024201"/>
            <a:ext cx="1608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UAC, App isolation, Secure Apps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D9410-8A63-4DCD-9090-8E40B7EB3F25}"/>
              </a:ext>
            </a:extLst>
          </p:cNvPr>
          <p:cNvSpPr txBox="1"/>
          <p:nvPr/>
        </p:nvSpPr>
        <p:spPr>
          <a:xfrm>
            <a:off x="8317384" y="4550816"/>
            <a:ext cx="18945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BitLocker, TLS, Defender, CCSI, etc.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438AAD-940B-0252-5064-BA3C56D33A49}"/>
              </a:ext>
            </a:extLst>
          </p:cNvPr>
          <p:cNvSpPr txBox="1"/>
          <p:nvPr/>
        </p:nvSpPr>
        <p:spPr>
          <a:xfrm>
            <a:off x="7848556" y="5160965"/>
            <a:ext cx="2272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1B1B1B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light" panose="020B0402040204020203" pitchFamily="34" charset="0"/>
              </a:rPr>
              <a:t>TPM 2.0, VBS, Secure kernel, DMA, Memory Protection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807C54-3C0B-5D1A-EEFD-5B7672D7AEA7}"/>
              </a:ext>
            </a:extLst>
          </p:cNvPr>
          <p:cNvSpPr txBox="1">
            <a:spLocks/>
          </p:cNvSpPr>
          <p:nvPr/>
        </p:nvSpPr>
        <p:spPr>
          <a:xfrm>
            <a:off x="834251" y="2327339"/>
            <a:ext cx="3095407" cy="4123151"/>
          </a:xfrm>
          <a:prstGeom prst="rect">
            <a:avLst/>
          </a:prstGeom>
        </p:spPr>
        <p:txBody>
          <a:bodyPr/>
          <a:lstStyle>
            <a:lvl1pPr marL="226468" indent="-226468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910099" indent="-30054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454042" indent="-234933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2059363" indent="-230701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666800" indent="-228584" algn="l" defTabSz="609555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667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35254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104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658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212" indent="-304776" algn="l" defTabSz="609555" rtl="0" eaLnBrk="1" latinLnBrk="0" hangingPunct="1">
              <a:spcBef>
                <a:spcPct val="20000"/>
              </a:spcBef>
              <a:buFont typeface="Arial"/>
              <a:buChar char="•"/>
              <a:defRPr kumimoji="1"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In Windows 11, hardware and software security work together to help keep people, data, and devices protected.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Protects against threats by separating hardware from software with </a:t>
            </a:r>
            <a:r>
              <a:rPr lang="en-US" sz="1200" dirty="0">
                <a:solidFill>
                  <a:schemeClr val="tx2"/>
                </a:solidFill>
                <a:latin typeface="Segoe UI Semibold"/>
              </a:rPr>
              <a:t>hardware root-of-trust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, for powerful security from the start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Protect the OS against unauthorized access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to critical data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"/>
              </a:rPr>
              <a:t>Delivers </a:t>
            </a:r>
            <a:r>
              <a:rPr lang="en-US" sz="1200" dirty="0">
                <a:solidFill>
                  <a:schemeClr val="tx2"/>
                </a:solidFill>
                <a:latin typeface="Segoe UI Semibold"/>
              </a:rPr>
              <a:t>robust application security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and prevents access to unverified code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Protects identities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with passwordless security</a:t>
            </a:r>
          </a:p>
          <a:p>
            <a:pPr>
              <a:buClr>
                <a:schemeClr val="tx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chemeClr val="tx2"/>
                </a:solidFill>
                <a:latin typeface="Segoe UI Semibold"/>
              </a:rPr>
              <a:t>Extends security to the cloud </a:t>
            </a:r>
            <a:r>
              <a:rPr lang="en-US" sz="1200" dirty="0">
                <a:solidFill>
                  <a:schemeClr val="tx2"/>
                </a:solidFill>
                <a:latin typeface="Segoe UI"/>
              </a:rPr>
              <a:t>to help protect devices, data, apps, and identities from anywhere</a:t>
            </a:r>
          </a:p>
          <a:p>
            <a:pPr>
              <a:buClr>
                <a:schemeClr val="tx2"/>
              </a:buClr>
              <a:buFont typeface="Wingdings" panose="05000000000000000000" pitchFamily="2" charset="2"/>
              <a:buChar char="§"/>
              <a:defRPr/>
            </a:pPr>
            <a:endParaRPr lang="en-US" sz="1200" dirty="0">
              <a:solidFill>
                <a:schemeClr val="tx2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1420686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0C12E-2E44-4E50-2025-C35532DFEC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2C7D7-14D4-C7A1-B290-7447EF8E1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B5DA85-DB8C-55ED-3B5C-2020DBA04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Virtual Workspace Options by Microsoft | Windows 365 &amp; Azure Virtual Desktop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9814D4-40FF-1319-F5D9-B3B9DBBD11F8}"/>
              </a:ext>
            </a:extLst>
          </p:cNvPr>
          <p:cNvGrpSpPr/>
          <p:nvPr/>
        </p:nvGrpSpPr>
        <p:grpSpPr>
          <a:xfrm>
            <a:off x="665264" y="1348819"/>
            <a:ext cx="10861473" cy="4671889"/>
            <a:chOff x="737843" y="1250157"/>
            <a:chExt cx="10861473" cy="467188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BD031DB-9D4C-CEAA-454D-7DCCDF14D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flipH="1">
              <a:off x="9555483" y="3230037"/>
              <a:ext cx="2043833" cy="1702522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txBody>
            <a:bodyPr wrap="square" lIns="134464" tIns="89643" rIns="134464" bIns="89643" anchor="ctr">
              <a:noAutofit/>
            </a:bodyPr>
            <a:lstStyle/>
            <a:p>
              <a:pPr marL="0" marR="0" lvl="0" indent="0" algn="l" defTabSz="91408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rPr>
                <a:t>Migrate and modernize virtual desktops and apps through Infrastructure as a Service (IaaS)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0A0F0D-89BA-A455-263F-52984B5A66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090015" y="2990850"/>
              <a:ext cx="1465468" cy="2208183"/>
              <a:chOff x="8090014" y="2990850"/>
              <a:chExt cx="1465468" cy="2208182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31F589F-CCA7-B8B8-4E93-D7F1EF79DAE9}"/>
                  </a:ext>
                </a:extLst>
              </p:cNvPr>
              <p:cNvCxnSpPr/>
              <p:nvPr/>
            </p:nvCxnSpPr>
            <p:spPr>
              <a:xfrm>
                <a:off x="8090014" y="2990850"/>
                <a:ext cx="1170568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12CE3FE-DB83-34B9-CCA7-B1A11A9E98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2885" y="5199031"/>
                <a:ext cx="607697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3F9F7BF-25AB-E407-4287-8A57F2CCF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260581" y="2990850"/>
                <a:ext cx="0" cy="2208182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  <a:headEnd type="none" w="lg" len="med"/>
                <a:tailEnd type="none" w="lg" len="med"/>
              </a:ln>
              <a:effectLst/>
            </p:spPr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196C9B-0C22-6F04-0A81-946F988DBF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0582" y="4081296"/>
                <a:ext cx="2949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  <a:headEnd type="none" w="lg" len="med"/>
                <a:tailEnd type="none" w="lg" len="med"/>
              </a:ln>
              <a:effectLst/>
            </p:spPr>
          </p:cxnSp>
        </p:grpSp>
        <p:sp>
          <p:nvSpPr>
            <p:cNvPr id="9" name="Graphic 27">
              <a:extLst>
                <a:ext uri="{FF2B5EF4-FFF2-40B4-BE49-F238E27FC236}">
                  <a16:creationId xmlns:a16="http://schemas.microsoft.com/office/drawing/2014/main" id="{5A92F4AE-B9A0-E0A2-BD85-E0A173D80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60373" y="1250157"/>
              <a:ext cx="5263583" cy="2910838"/>
            </a:xfrm>
            <a:custGeom>
              <a:avLst/>
              <a:gdLst>
                <a:gd name="connsiteX0" fmla="*/ 1237691 w 2435903"/>
                <a:gd name="connsiteY0" fmla="*/ -2765 h 1347089"/>
                <a:gd name="connsiteX1" fmla="*/ 710157 w 2435903"/>
                <a:gd name="connsiteY1" fmla="*/ 349242 h 1347089"/>
                <a:gd name="connsiteX2" fmla="*/ 703691 w 2435903"/>
                <a:gd name="connsiteY2" fmla="*/ 365213 h 1347089"/>
                <a:gd name="connsiteX3" fmla="*/ 659000 w 2435903"/>
                <a:gd name="connsiteY3" fmla="*/ 349242 h 1347089"/>
                <a:gd name="connsiteX4" fmla="*/ 508575 w 2435903"/>
                <a:gd name="connsiteY4" fmla="*/ 326798 h 1347089"/>
                <a:gd name="connsiteX5" fmla="*/ 247 w 2435903"/>
                <a:gd name="connsiteY5" fmla="*/ 833988 h 1347089"/>
                <a:gd name="connsiteX6" fmla="*/ 247 w 2435903"/>
                <a:gd name="connsiteY6" fmla="*/ 835315 h 1347089"/>
                <a:gd name="connsiteX7" fmla="*/ 456658 w 2435903"/>
                <a:gd name="connsiteY7" fmla="*/ 1340791 h 1347089"/>
                <a:gd name="connsiteX8" fmla="*/ 494692 w 2435903"/>
                <a:gd name="connsiteY8" fmla="*/ 1344023 h 1347089"/>
                <a:gd name="connsiteX9" fmla="*/ 2152415 w 2435903"/>
                <a:gd name="connsiteY9" fmla="*/ 1344023 h 1347089"/>
                <a:gd name="connsiteX10" fmla="*/ 2228484 w 2435903"/>
                <a:gd name="connsiteY10" fmla="*/ 1337560 h 1347089"/>
                <a:gd name="connsiteX11" fmla="*/ 2426832 w 2435903"/>
                <a:gd name="connsiteY11" fmla="*/ 995252 h 1347089"/>
                <a:gd name="connsiteX12" fmla="*/ 2141575 w 2435903"/>
                <a:gd name="connsiteY12" fmla="*/ 787392 h 1347089"/>
                <a:gd name="connsiteX13" fmla="*/ 2119135 w 2435903"/>
                <a:gd name="connsiteY13" fmla="*/ 793859 h 1347089"/>
                <a:gd name="connsiteX14" fmla="*/ 2125601 w 2435903"/>
                <a:gd name="connsiteY14" fmla="*/ 758681 h 1347089"/>
                <a:gd name="connsiteX15" fmla="*/ 2083953 w 2435903"/>
                <a:gd name="connsiteY15" fmla="*/ 569837 h 1347089"/>
                <a:gd name="connsiteX16" fmla="*/ 1821707 w 2435903"/>
                <a:gd name="connsiteY16" fmla="*/ 406674 h 1347089"/>
                <a:gd name="connsiteX17" fmla="*/ 1783673 w 2435903"/>
                <a:gd name="connsiteY17" fmla="*/ 406674 h 1347089"/>
                <a:gd name="connsiteX18" fmla="*/ 1783673 w 2435903"/>
                <a:gd name="connsiteY18" fmla="*/ 403628 h 1347089"/>
                <a:gd name="connsiteX19" fmla="*/ 1236741 w 2435903"/>
                <a:gd name="connsiteY19" fmla="*/ -2765 h 134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35903" h="1347089">
                  <a:moveTo>
                    <a:pt x="1237691" y="-2765"/>
                  </a:moveTo>
                  <a:cubicBezTo>
                    <a:pt x="1007261" y="-1627"/>
                    <a:pt x="799727" y="137008"/>
                    <a:pt x="710157" y="349242"/>
                  </a:cubicBezTo>
                  <a:lnTo>
                    <a:pt x="703691" y="365213"/>
                  </a:lnTo>
                  <a:lnTo>
                    <a:pt x="659000" y="349242"/>
                  </a:lnTo>
                  <a:cubicBezTo>
                    <a:pt x="610393" y="333647"/>
                    <a:pt x="559598" y="326042"/>
                    <a:pt x="508575" y="326798"/>
                  </a:cubicBezTo>
                  <a:cubicBezTo>
                    <a:pt x="228148" y="326418"/>
                    <a:pt x="570" y="553485"/>
                    <a:pt x="247" y="833988"/>
                  </a:cubicBezTo>
                  <a:cubicBezTo>
                    <a:pt x="247" y="834368"/>
                    <a:pt x="247" y="834935"/>
                    <a:pt x="247" y="835315"/>
                  </a:cubicBezTo>
                  <a:cubicBezTo>
                    <a:pt x="951" y="1095663"/>
                    <a:pt x="197759" y="1313598"/>
                    <a:pt x="456658" y="1340791"/>
                  </a:cubicBezTo>
                  <a:lnTo>
                    <a:pt x="494692" y="1344023"/>
                  </a:lnTo>
                  <a:lnTo>
                    <a:pt x="2152415" y="1344023"/>
                  </a:lnTo>
                  <a:cubicBezTo>
                    <a:pt x="2177936" y="1345165"/>
                    <a:pt x="2203514" y="1343076"/>
                    <a:pt x="2228484" y="1337560"/>
                  </a:cubicBezTo>
                  <a:cubicBezTo>
                    <a:pt x="2377502" y="1297432"/>
                    <a:pt x="2466141" y="1144534"/>
                    <a:pt x="2426832" y="995252"/>
                  </a:cubicBezTo>
                  <a:cubicBezTo>
                    <a:pt x="2392583" y="867458"/>
                    <a:pt x="2273764" y="780739"/>
                    <a:pt x="2141575" y="787392"/>
                  </a:cubicBezTo>
                  <a:lnTo>
                    <a:pt x="2119135" y="793859"/>
                  </a:lnTo>
                  <a:lnTo>
                    <a:pt x="2125601" y="758681"/>
                  </a:lnTo>
                  <a:cubicBezTo>
                    <a:pt x="2129138" y="693068"/>
                    <a:pt x="2114742" y="627841"/>
                    <a:pt x="2083953" y="569837"/>
                  </a:cubicBezTo>
                  <a:cubicBezTo>
                    <a:pt x="2029622" y="474752"/>
                    <a:pt x="1931037" y="413327"/>
                    <a:pt x="1821707" y="406674"/>
                  </a:cubicBezTo>
                  <a:lnTo>
                    <a:pt x="1783673" y="406674"/>
                  </a:lnTo>
                  <a:lnTo>
                    <a:pt x="1783673" y="403628"/>
                  </a:lnTo>
                  <a:cubicBezTo>
                    <a:pt x="1710153" y="162873"/>
                    <a:pt x="1488413" y="-1818"/>
                    <a:pt x="1236741" y="-2765"/>
                  </a:cubicBezTo>
                  <a:close/>
                </a:path>
              </a:pathLst>
            </a:custGeom>
            <a:solidFill>
              <a:schemeClr val="accent2"/>
            </a:solidFill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F5F3B2-7A49-269A-6F8B-7ED2338107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211516" y="4551468"/>
              <a:ext cx="1584179" cy="1370578"/>
              <a:chOff x="7211515" y="4551465"/>
              <a:chExt cx="1584179" cy="1370577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4C165F7C-7F2D-D50E-F13E-C84CFCA7C8C1}"/>
                  </a:ext>
                </a:extLst>
              </p:cNvPr>
              <p:cNvSpPr txBox="1"/>
              <p:nvPr/>
            </p:nvSpPr>
            <p:spPr>
              <a:xfrm flipH="1">
                <a:off x="7219880" y="5706598"/>
                <a:ext cx="1575814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B1B1B"/>
                    </a:solidFill>
                    <a:effectLst/>
                    <a:uLnTx/>
                    <a:uFillTx/>
                    <a:latin typeface="Arial"/>
                    <a:cs typeface="Segoe UI Semibold" panose="020B0702040204020203" pitchFamily="34" charset="0"/>
                  </a:rPr>
                  <a:t>On-prem VDI</a:t>
                </a: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A75FBBC-9639-2FC4-88CC-ECECB0638DD5}"/>
                  </a:ext>
                </a:extLst>
              </p:cNvPr>
              <p:cNvGrpSpPr/>
              <p:nvPr/>
            </p:nvGrpSpPr>
            <p:grpSpPr>
              <a:xfrm>
                <a:off x="7211515" y="4551465"/>
                <a:ext cx="1575814" cy="1135251"/>
                <a:chOff x="8511345" y="4551465"/>
                <a:chExt cx="1575814" cy="1135251"/>
              </a:xfrm>
            </p:grpSpPr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C6A80297-7DC9-5345-1EB3-E868680A8D2B}"/>
                    </a:ext>
                  </a:extLst>
                </p:cNvPr>
                <p:cNvGrpSpPr/>
                <p:nvPr/>
              </p:nvGrpSpPr>
              <p:grpSpPr>
                <a:xfrm>
                  <a:off x="8511345" y="4551465"/>
                  <a:ext cx="1575814" cy="1135251"/>
                  <a:chOff x="9245182" y="3807294"/>
                  <a:chExt cx="1831488" cy="1319444"/>
                </a:xfrm>
              </p:grpSpPr>
              <p:pic>
                <p:nvPicPr>
                  <p:cNvPr id="59" name="Picture 58" descr="A computer monitor with a keyboard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02551017-A153-E45B-F635-CEA8E62E9E7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245182" y="3807294"/>
                    <a:ext cx="1831488" cy="1319444"/>
                  </a:xfrm>
                  <a:prstGeom prst="rect">
                    <a:avLst/>
                  </a:prstGeom>
                </p:spPr>
              </p:pic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F966F8A5-2A37-8168-C7C4-F1CD0BAC041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9408219" y="3944383"/>
                    <a:ext cx="1512194" cy="841929"/>
                  </a:xfrm>
                  <a:prstGeom prst="rect">
                    <a:avLst/>
                  </a:prstGeom>
                  <a:gradFill>
                    <a:gsLst>
                      <a:gs pos="60000">
                        <a:srgbClr val="E1E0E5"/>
                      </a:gs>
                      <a:gs pos="1000">
                        <a:srgbClr val="FFFFFF"/>
                      </a:gs>
                    </a:gsLst>
                    <a:lin ang="2700000" scaled="0"/>
                  </a:gra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3244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400" b="1" i="0" u="none" strike="noStrike" kern="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Arial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579E46D-AD3E-22E1-AFCD-DA7D3D8535E7}"/>
                    </a:ext>
                  </a:extLst>
                </p:cNvPr>
                <p:cNvGrpSpPr/>
                <p:nvPr/>
              </p:nvGrpSpPr>
              <p:grpSpPr>
                <a:xfrm>
                  <a:off x="9045018" y="4771760"/>
                  <a:ext cx="525779" cy="516506"/>
                  <a:chOff x="5968998" y="4799298"/>
                  <a:chExt cx="685797" cy="673702"/>
                </a:xfrm>
                <a:gradFill>
                  <a:gsLst>
                    <a:gs pos="0">
                      <a:srgbClr val="50E6FF"/>
                    </a:gs>
                    <a:gs pos="76000">
                      <a:srgbClr val="0078D4"/>
                    </a:gs>
                    <a:gs pos="100000">
                      <a:srgbClr val="8661C5"/>
                    </a:gs>
                  </a:gsLst>
                  <a:lin ang="10800000" scaled="0"/>
                </a:gradFill>
              </p:grpSpPr>
              <p:sp>
                <p:nvSpPr>
                  <p:cNvPr id="50" name="Graphic 80">
                    <a:extLst>
                      <a:ext uri="{FF2B5EF4-FFF2-40B4-BE49-F238E27FC236}">
                        <a16:creationId xmlns:a16="http://schemas.microsoft.com/office/drawing/2014/main" id="{BCCAD998-6327-BFEB-3EF6-ABE40E8A41BE}"/>
                      </a:ext>
                    </a:extLst>
                  </p:cNvPr>
                  <p:cNvSpPr/>
                  <p:nvPr/>
                </p:nvSpPr>
                <p:spPr>
                  <a:xfrm>
                    <a:off x="6151117" y="5045042"/>
                    <a:ext cx="321469" cy="186309"/>
                  </a:xfrm>
                  <a:custGeom>
                    <a:avLst/>
                    <a:gdLst>
                      <a:gd name="connsiteX0" fmla="*/ -169 w 321469"/>
                      <a:gd name="connsiteY0" fmla="*/ 89546 h 186309"/>
                      <a:gd name="connsiteX1" fmla="*/ 6689 w 321469"/>
                      <a:gd name="connsiteY1" fmla="*/ 183749 h 186309"/>
                      <a:gd name="connsiteX2" fmla="*/ 314251 w 321469"/>
                      <a:gd name="connsiteY2" fmla="*/ 183749 h 186309"/>
                      <a:gd name="connsiteX3" fmla="*/ 321300 w 321469"/>
                      <a:gd name="connsiteY3" fmla="*/ 89546 h 186309"/>
                      <a:gd name="connsiteX4" fmla="*/ 314632 w 321469"/>
                      <a:gd name="connsiteY4" fmla="*/ -2560 h 186309"/>
                      <a:gd name="connsiteX5" fmla="*/ 6308 w 321469"/>
                      <a:gd name="connsiteY5" fmla="*/ -2560 h 186309"/>
                      <a:gd name="connsiteX6" fmla="*/ -169 w 321469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1469" h="186309">
                        <a:moveTo>
                          <a:pt x="-169" y="89546"/>
                        </a:moveTo>
                        <a:cubicBezTo>
                          <a:pt x="-217" y="121074"/>
                          <a:pt x="2069" y="152602"/>
                          <a:pt x="6689" y="183749"/>
                        </a:cubicBezTo>
                        <a:lnTo>
                          <a:pt x="314251" y="183749"/>
                        </a:lnTo>
                        <a:cubicBezTo>
                          <a:pt x="318966" y="152602"/>
                          <a:pt x="321328" y="121074"/>
                          <a:pt x="321300" y="89546"/>
                        </a:cubicBezTo>
                        <a:cubicBezTo>
                          <a:pt x="321300" y="58685"/>
                          <a:pt x="319071" y="27919"/>
                          <a:pt x="314632" y="-2560"/>
                        </a:cubicBezTo>
                        <a:lnTo>
                          <a:pt x="6308" y="-2560"/>
                        </a:lnTo>
                        <a:cubicBezTo>
                          <a:pt x="1965" y="27919"/>
                          <a:pt x="-198" y="58685"/>
                          <a:pt x="-169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1" name="Graphic 80">
                    <a:extLst>
                      <a:ext uri="{FF2B5EF4-FFF2-40B4-BE49-F238E27FC236}">
                        <a16:creationId xmlns:a16="http://schemas.microsoft.com/office/drawing/2014/main" id="{8F403113-EE7E-A386-9F5F-E57B47E984B6}"/>
                      </a:ext>
                    </a:extLst>
                  </p:cNvPr>
                  <p:cNvSpPr/>
                  <p:nvPr/>
                </p:nvSpPr>
                <p:spPr>
                  <a:xfrm>
                    <a:off x="5968998" y="5045042"/>
                    <a:ext cx="160115" cy="186309"/>
                  </a:xfrm>
                  <a:custGeom>
                    <a:avLst/>
                    <a:gdLst>
                      <a:gd name="connsiteX0" fmla="*/ 153373 w 160115"/>
                      <a:gd name="connsiteY0" fmla="*/ 89546 h 186309"/>
                      <a:gd name="connsiteX1" fmla="*/ 159469 w 160115"/>
                      <a:gd name="connsiteY1" fmla="*/ -2560 h 186309"/>
                      <a:gd name="connsiteX2" fmla="*/ 12403 w 160115"/>
                      <a:gd name="connsiteY2" fmla="*/ -2560 h 186309"/>
                      <a:gd name="connsiteX3" fmla="*/ -170 w 160115"/>
                      <a:gd name="connsiteY3" fmla="*/ 89546 h 186309"/>
                      <a:gd name="connsiteX4" fmla="*/ 13261 w 160115"/>
                      <a:gd name="connsiteY4" fmla="*/ 183749 h 186309"/>
                      <a:gd name="connsiteX5" fmla="*/ 159946 w 160115"/>
                      <a:gd name="connsiteY5" fmla="*/ 183749 h 186309"/>
                      <a:gd name="connsiteX6" fmla="*/ 153373 w 160115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115" h="186309">
                        <a:moveTo>
                          <a:pt x="153373" y="89546"/>
                        </a:moveTo>
                        <a:cubicBezTo>
                          <a:pt x="153316" y="58780"/>
                          <a:pt x="155355" y="28015"/>
                          <a:pt x="159469" y="-2560"/>
                        </a:cubicBezTo>
                        <a:lnTo>
                          <a:pt x="12403" y="-2560"/>
                        </a:lnTo>
                        <a:cubicBezTo>
                          <a:pt x="4088" y="27445"/>
                          <a:pt x="-141" y="58401"/>
                          <a:pt x="-170" y="89546"/>
                        </a:cubicBezTo>
                        <a:cubicBezTo>
                          <a:pt x="-160" y="121456"/>
                          <a:pt x="4364" y="153175"/>
                          <a:pt x="13261" y="183749"/>
                        </a:cubicBezTo>
                        <a:lnTo>
                          <a:pt x="159946" y="183749"/>
                        </a:lnTo>
                        <a:cubicBezTo>
                          <a:pt x="155574" y="152507"/>
                          <a:pt x="153373" y="121074"/>
                          <a:pt x="153373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2" name="Graphic 80">
                    <a:extLst>
                      <a:ext uri="{FF2B5EF4-FFF2-40B4-BE49-F238E27FC236}">
                        <a16:creationId xmlns:a16="http://schemas.microsoft.com/office/drawing/2014/main" id="{37027E71-B7C9-BB85-0CA0-E9766DF9EAF5}"/>
                      </a:ext>
                    </a:extLst>
                  </p:cNvPr>
                  <p:cNvSpPr/>
                  <p:nvPr/>
                </p:nvSpPr>
                <p:spPr>
                  <a:xfrm>
                    <a:off x="5991953" y="5259926"/>
                    <a:ext cx="256221" cy="212976"/>
                  </a:xfrm>
                  <a:custGeom>
                    <a:avLst/>
                    <a:gdLst>
                      <a:gd name="connsiteX0" fmla="*/ 141848 w 256222"/>
                      <a:gd name="connsiteY0" fmla="*/ -2560 h 212977"/>
                      <a:gd name="connsiteX1" fmla="*/ -170 w 256222"/>
                      <a:gd name="connsiteY1" fmla="*/ -2560 h 212977"/>
                      <a:gd name="connsiteX2" fmla="*/ 256053 w 256222"/>
                      <a:gd name="connsiteY2" fmla="*/ 210418 h 212977"/>
                      <a:gd name="connsiteX3" fmla="*/ 141848 w 256222"/>
                      <a:gd name="connsiteY3" fmla="*/ -2560 h 212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22" h="212977">
                        <a:moveTo>
                          <a:pt x="141848" y="-2560"/>
                        </a:moveTo>
                        <a:lnTo>
                          <a:pt x="-170" y="-2560"/>
                        </a:lnTo>
                        <a:cubicBezTo>
                          <a:pt x="42798" y="107835"/>
                          <a:pt x="139629" y="188321"/>
                          <a:pt x="256053" y="210418"/>
                        </a:cubicBezTo>
                        <a:cubicBezTo>
                          <a:pt x="202522" y="175366"/>
                          <a:pt x="160898" y="97262"/>
                          <a:pt x="141848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3" name="Graphic 80">
                    <a:extLst>
                      <a:ext uri="{FF2B5EF4-FFF2-40B4-BE49-F238E27FC236}">
                        <a16:creationId xmlns:a16="http://schemas.microsoft.com/office/drawing/2014/main" id="{2959CAEA-5C03-5F7F-54F4-4AEE6EB4847D}"/>
                      </a:ext>
                    </a:extLst>
                  </p:cNvPr>
                  <p:cNvSpPr/>
                  <p:nvPr/>
                </p:nvSpPr>
                <p:spPr>
                  <a:xfrm>
                    <a:off x="6494777" y="5045042"/>
                    <a:ext cx="160018" cy="186309"/>
                  </a:xfrm>
                  <a:custGeom>
                    <a:avLst/>
                    <a:gdLst>
                      <a:gd name="connsiteX0" fmla="*/ 6212 w 160019"/>
                      <a:gd name="connsiteY0" fmla="*/ 89546 h 186309"/>
                      <a:gd name="connsiteX1" fmla="*/ -170 w 160019"/>
                      <a:gd name="connsiteY1" fmla="*/ 183749 h 186309"/>
                      <a:gd name="connsiteX2" fmla="*/ 146515 w 160019"/>
                      <a:gd name="connsiteY2" fmla="*/ 183749 h 186309"/>
                      <a:gd name="connsiteX3" fmla="*/ 159850 w 160019"/>
                      <a:gd name="connsiteY3" fmla="*/ 89546 h 186309"/>
                      <a:gd name="connsiteX4" fmla="*/ 147277 w 160019"/>
                      <a:gd name="connsiteY4" fmla="*/ -2560 h 186309"/>
                      <a:gd name="connsiteX5" fmla="*/ 211 w 160019"/>
                      <a:gd name="connsiteY5" fmla="*/ -2560 h 186309"/>
                      <a:gd name="connsiteX6" fmla="*/ 6212 w 160019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19" h="186309">
                        <a:moveTo>
                          <a:pt x="6212" y="89546"/>
                        </a:moveTo>
                        <a:cubicBezTo>
                          <a:pt x="6269" y="121074"/>
                          <a:pt x="4136" y="152507"/>
                          <a:pt x="-170" y="183749"/>
                        </a:cubicBezTo>
                        <a:lnTo>
                          <a:pt x="146515" y="183749"/>
                        </a:lnTo>
                        <a:cubicBezTo>
                          <a:pt x="155335" y="153079"/>
                          <a:pt x="159822" y="121456"/>
                          <a:pt x="159850" y="89546"/>
                        </a:cubicBezTo>
                        <a:cubicBezTo>
                          <a:pt x="159822" y="58401"/>
                          <a:pt x="155593" y="27445"/>
                          <a:pt x="147277" y="-2560"/>
                        </a:cubicBezTo>
                        <a:lnTo>
                          <a:pt x="211" y="-2560"/>
                        </a:lnTo>
                        <a:cubicBezTo>
                          <a:pt x="4240" y="28015"/>
                          <a:pt x="6250" y="58780"/>
                          <a:pt x="6212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4" name="Graphic 80">
                    <a:extLst>
                      <a:ext uri="{FF2B5EF4-FFF2-40B4-BE49-F238E27FC236}">
                        <a16:creationId xmlns:a16="http://schemas.microsoft.com/office/drawing/2014/main" id="{1854E2CE-9E95-BED5-515B-BDF702104731}"/>
                      </a:ext>
                    </a:extLst>
                  </p:cNvPr>
                  <p:cNvSpPr/>
                  <p:nvPr/>
                </p:nvSpPr>
                <p:spPr>
                  <a:xfrm>
                    <a:off x="5991090" y="4799298"/>
                    <a:ext cx="257175" cy="217550"/>
                  </a:xfrm>
                  <a:custGeom>
                    <a:avLst/>
                    <a:gdLst>
                      <a:gd name="connsiteX0" fmla="*/ 257005 w 257175"/>
                      <a:gd name="connsiteY0" fmla="*/ -2560 h 217551"/>
                      <a:gd name="connsiteX1" fmla="*/ -170 w 257175"/>
                      <a:gd name="connsiteY1" fmla="*/ 214992 h 217551"/>
                      <a:gd name="connsiteX2" fmla="*/ 142705 w 257175"/>
                      <a:gd name="connsiteY2" fmla="*/ 214992 h 217551"/>
                      <a:gd name="connsiteX3" fmla="*/ 257005 w 257175"/>
                      <a:gd name="connsiteY3" fmla="*/ -2560 h 217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217551">
                        <a:moveTo>
                          <a:pt x="257005" y="-2560"/>
                        </a:moveTo>
                        <a:cubicBezTo>
                          <a:pt x="139114" y="19920"/>
                          <a:pt x="41578" y="102501"/>
                          <a:pt x="-170" y="214992"/>
                        </a:cubicBezTo>
                        <a:lnTo>
                          <a:pt x="142705" y="214992"/>
                        </a:lnTo>
                        <a:cubicBezTo>
                          <a:pt x="160803" y="112598"/>
                          <a:pt x="202999" y="33063"/>
                          <a:pt x="257005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5" name="Graphic 80">
                    <a:extLst>
                      <a:ext uri="{FF2B5EF4-FFF2-40B4-BE49-F238E27FC236}">
                        <a16:creationId xmlns:a16="http://schemas.microsoft.com/office/drawing/2014/main" id="{3F7AB4B9-29D4-C1E0-FACE-A8A4579C56E3}"/>
                      </a:ext>
                    </a:extLst>
                  </p:cNvPr>
                  <p:cNvSpPr/>
                  <p:nvPr/>
                </p:nvSpPr>
                <p:spPr>
                  <a:xfrm>
                    <a:off x="6376851" y="5259927"/>
                    <a:ext cx="254983" cy="213073"/>
                  </a:xfrm>
                  <a:custGeom>
                    <a:avLst/>
                    <a:gdLst>
                      <a:gd name="connsiteX0" fmla="*/ -170 w 254984"/>
                      <a:gd name="connsiteY0" fmla="*/ 210513 h 213073"/>
                      <a:gd name="connsiteX1" fmla="*/ 254815 w 254984"/>
                      <a:gd name="connsiteY1" fmla="*/ -2560 h 213073"/>
                      <a:gd name="connsiteX2" fmla="*/ 113083 w 254984"/>
                      <a:gd name="connsiteY2" fmla="*/ -2560 h 213073"/>
                      <a:gd name="connsiteX3" fmla="*/ -170 w 254984"/>
                      <a:gd name="connsiteY3" fmla="*/ 210513 h 21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4984" h="213073">
                        <a:moveTo>
                          <a:pt x="-170" y="210513"/>
                        </a:moveTo>
                        <a:cubicBezTo>
                          <a:pt x="115807" y="188035"/>
                          <a:pt x="212104" y="107549"/>
                          <a:pt x="254815" y="-2560"/>
                        </a:cubicBezTo>
                        <a:lnTo>
                          <a:pt x="113083" y="-2560"/>
                        </a:lnTo>
                        <a:cubicBezTo>
                          <a:pt x="94223" y="97262"/>
                          <a:pt x="52789" y="175366"/>
                          <a:pt x="-170" y="2105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6" name="Graphic 80">
                    <a:extLst>
                      <a:ext uri="{FF2B5EF4-FFF2-40B4-BE49-F238E27FC236}">
                        <a16:creationId xmlns:a16="http://schemas.microsoft.com/office/drawing/2014/main" id="{8A0D82D2-8935-83C1-9947-0B6AD60A6D35}"/>
                      </a:ext>
                    </a:extLst>
                  </p:cNvPr>
                  <p:cNvSpPr/>
                  <p:nvPr/>
                </p:nvSpPr>
                <p:spPr>
                  <a:xfrm>
                    <a:off x="6376954" y="4799680"/>
                    <a:ext cx="256507" cy="217170"/>
                  </a:xfrm>
                  <a:custGeom>
                    <a:avLst/>
                    <a:gdLst>
                      <a:gd name="connsiteX0" fmla="*/ 113464 w 256508"/>
                      <a:gd name="connsiteY0" fmla="*/ 214610 h 217170"/>
                      <a:gd name="connsiteX1" fmla="*/ 256339 w 256508"/>
                      <a:gd name="connsiteY1" fmla="*/ 214610 h 217170"/>
                      <a:gd name="connsiteX2" fmla="*/ -170 w 256508"/>
                      <a:gd name="connsiteY2" fmla="*/ -2560 h 217170"/>
                      <a:gd name="connsiteX3" fmla="*/ 113464 w 256508"/>
                      <a:gd name="connsiteY3" fmla="*/ 214610 h 217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508" h="217170">
                        <a:moveTo>
                          <a:pt x="113464" y="214610"/>
                        </a:moveTo>
                        <a:lnTo>
                          <a:pt x="256339" y="214610"/>
                        </a:lnTo>
                        <a:cubicBezTo>
                          <a:pt x="214610" y="102406"/>
                          <a:pt x="117378" y="20111"/>
                          <a:pt x="-170" y="-2560"/>
                        </a:cubicBezTo>
                        <a:cubicBezTo>
                          <a:pt x="53075" y="32587"/>
                          <a:pt x="94795" y="112217"/>
                          <a:pt x="113464" y="21461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7" name="Graphic 80">
                    <a:extLst>
                      <a:ext uri="{FF2B5EF4-FFF2-40B4-BE49-F238E27FC236}">
                        <a16:creationId xmlns:a16="http://schemas.microsoft.com/office/drawing/2014/main" id="{F1077723-1426-C65D-47BF-492D072EDBE9}"/>
                      </a:ext>
                    </a:extLst>
                  </p:cNvPr>
                  <p:cNvSpPr/>
                  <p:nvPr/>
                </p:nvSpPr>
                <p:spPr>
                  <a:xfrm>
                    <a:off x="6162548" y="5259642"/>
                    <a:ext cx="297941" cy="204881"/>
                  </a:xfrm>
                  <a:custGeom>
                    <a:avLst/>
                    <a:gdLst>
                      <a:gd name="connsiteX0" fmla="*/ 150135 w 297941"/>
                      <a:gd name="connsiteY0" fmla="*/ 202323 h 204882"/>
                      <a:gd name="connsiteX1" fmla="*/ 297772 w 297941"/>
                      <a:gd name="connsiteY1" fmla="*/ -2560 h 204882"/>
                      <a:gd name="connsiteX2" fmla="*/ -170 w 297941"/>
                      <a:gd name="connsiteY2" fmla="*/ -2560 h 204882"/>
                      <a:gd name="connsiteX3" fmla="*/ 150135 w 297941"/>
                      <a:gd name="connsiteY3" fmla="*/ 202323 h 20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941" h="204882">
                        <a:moveTo>
                          <a:pt x="150135" y="202323"/>
                        </a:moveTo>
                        <a:cubicBezTo>
                          <a:pt x="215667" y="202323"/>
                          <a:pt x="273484" y="116598"/>
                          <a:pt x="297772" y="-2560"/>
                        </a:cubicBezTo>
                        <a:lnTo>
                          <a:pt x="-170" y="-2560"/>
                        </a:lnTo>
                        <a:cubicBezTo>
                          <a:pt x="24310" y="117742"/>
                          <a:pt x="82412" y="202323"/>
                          <a:pt x="150135" y="20232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58" name="Graphic 80">
                    <a:extLst>
                      <a:ext uri="{FF2B5EF4-FFF2-40B4-BE49-F238E27FC236}">
                        <a16:creationId xmlns:a16="http://schemas.microsoft.com/office/drawing/2014/main" id="{8DAAFB6D-5EF2-6461-CBED-549425152523}"/>
                      </a:ext>
                    </a:extLst>
                  </p:cNvPr>
                  <p:cNvSpPr/>
                  <p:nvPr/>
                </p:nvSpPr>
                <p:spPr>
                  <a:xfrm>
                    <a:off x="6162364" y="4807306"/>
                    <a:ext cx="298704" cy="208977"/>
                  </a:xfrm>
                  <a:custGeom>
                    <a:avLst/>
                    <a:gdLst>
                      <a:gd name="connsiteX0" fmla="*/ 150325 w 298704"/>
                      <a:gd name="connsiteY0" fmla="*/ -2560 h 208977"/>
                      <a:gd name="connsiteX1" fmla="*/ -170 w 298704"/>
                      <a:gd name="connsiteY1" fmla="*/ 206418 h 208977"/>
                      <a:gd name="connsiteX2" fmla="*/ 298534 w 298704"/>
                      <a:gd name="connsiteY2" fmla="*/ 206418 h 208977"/>
                      <a:gd name="connsiteX3" fmla="*/ 150325 w 298704"/>
                      <a:gd name="connsiteY3" fmla="*/ -2560 h 208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8704" h="208977">
                        <a:moveTo>
                          <a:pt x="150325" y="-2560"/>
                        </a:moveTo>
                        <a:cubicBezTo>
                          <a:pt x="82031" y="-2560"/>
                          <a:pt x="23548" y="84214"/>
                          <a:pt x="-170" y="206418"/>
                        </a:cubicBezTo>
                        <a:lnTo>
                          <a:pt x="298534" y="206418"/>
                        </a:lnTo>
                        <a:cubicBezTo>
                          <a:pt x="274627" y="85546"/>
                          <a:pt x="216429" y="-2560"/>
                          <a:pt x="150325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C2E459-3A69-9235-E016-9B4A54C875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016871" y="2518623"/>
              <a:ext cx="1482955" cy="1011807"/>
              <a:chOff x="4599923" y="2266161"/>
              <a:chExt cx="2992153" cy="2041520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CD75436-2E44-1883-FA74-EA56C3EAD79F}"/>
                  </a:ext>
                </a:extLst>
              </p:cNvPr>
              <p:cNvGrpSpPr/>
              <p:nvPr/>
            </p:nvGrpSpPr>
            <p:grpSpPr>
              <a:xfrm>
                <a:off x="4599923" y="2266161"/>
                <a:ext cx="2992153" cy="2041520"/>
                <a:chOff x="8865995" y="4188624"/>
                <a:chExt cx="2992153" cy="2041520"/>
              </a:xfrm>
            </p:grpSpPr>
            <p:pic>
              <p:nvPicPr>
                <p:cNvPr id="44" name="Picture 43" descr="A computer with a blank screen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DA63BAA-B0B2-CBC7-AF1F-C653585C13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65995" y="4188624"/>
                  <a:ext cx="2992153" cy="2041520"/>
                </a:xfrm>
                <a:prstGeom prst="rect">
                  <a:avLst/>
                </a:prstGeom>
              </p:spPr>
            </p:pic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22901837-6EA9-86FB-8FFB-9B6C565AF0ED}"/>
                    </a:ext>
                  </a:extLst>
                </p:cNvPr>
                <p:cNvSpPr/>
                <p:nvPr/>
              </p:nvSpPr>
              <p:spPr bwMode="auto">
                <a:xfrm>
                  <a:off x="9272439" y="4307681"/>
                  <a:ext cx="2179786" cy="1445419"/>
                </a:xfrm>
                <a:prstGeom prst="rect">
                  <a:avLst/>
                </a:prstGeom>
                <a:gradFill>
                  <a:gsLst>
                    <a:gs pos="60000">
                      <a:srgbClr val="E1E0E5"/>
                    </a:gs>
                    <a:gs pos="1000">
                      <a:srgbClr val="FFFFFF"/>
                    </a:gs>
                  </a:gsLst>
                  <a:lin ang="2700000" scaled="0"/>
                </a:gra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4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400" b="0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Arial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43" name="Graphic 20">
                <a:extLst>
                  <a:ext uri="{FF2B5EF4-FFF2-40B4-BE49-F238E27FC236}">
                    <a16:creationId xmlns:a16="http://schemas.microsoft.com/office/drawing/2014/main" id="{738A520A-AAA0-8D7F-C6A3-DE410D270CFA}"/>
                  </a:ext>
                </a:extLst>
              </p:cNvPr>
              <p:cNvSpPr/>
              <p:nvPr/>
            </p:nvSpPr>
            <p:spPr>
              <a:xfrm>
                <a:off x="5521157" y="2741719"/>
                <a:ext cx="1149684" cy="732416"/>
              </a:xfrm>
              <a:custGeom>
                <a:avLst/>
                <a:gdLst>
                  <a:gd name="connsiteX0" fmla="*/ 257815 w 314431"/>
                  <a:gd name="connsiteY0" fmla="*/ 196522 h 200311"/>
                  <a:gd name="connsiteX1" fmla="*/ 257815 w 314431"/>
                  <a:gd name="connsiteY1" fmla="*/ 197473 h 200311"/>
                  <a:gd name="connsiteX2" fmla="*/ 79412 w 314431"/>
                  <a:gd name="connsiteY2" fmla="*/ 197473 h 200311"/>
                  <a:gd name="connsiteX3" fmla="*/ 735 w 314431"/>
                  <a:gd name="connsiteY3" fmla="*/ 117178 h 200311"/>
                  <a:gd name="connsiteX4" fmla="*/ 79412 w 314431"/>
                  <a:gd name="connsiteY4" fmla="*/ 37739 h 200311"/>
                  <a:gd name="connsiteX5" fmla="*/ 79412 w 314431"/>
                  <a:gd name="connsiteY5" fmla="*/ 37739 h 200311"/>
                  <a:gd name="connsiteX6" fmla="*/ 95890 w 314431"/>
                  <a:gd name="connsiteY6" fmla="*/ 38692 h 200311"/>
                  <a:gd name="connsiteX7" fmla="*/ 169042 w 314431"/>
                  <a:gd name="connsiteY7" fmla="*/ -2838 h 200311"/>
                  <a:gd name="connsiteX8" fmla="*/ 254767 w 314431"/>
                  <a:gd name="connsiteY8" fmla="*/ 75648 h 200311"/>
                  <a:gd name="connsiteX9" fmla="*/ 254767 w 314431"/>
                  <a:gd name="connsiteY9" fmla="*/ 75648 h 200311"/>
                  <a:gd name="connsiteX10" fmla="*/ 315165 w 314431"/>
                  <a:gd name="connsiteY10" fmla="*/ 135275 h 200311"/>
                  <a:gd name="connsiteX11" fmla="*/ 315156 w 314431"/>
                  <a:gd name="connsiteY11" fmla="*/ 136514 h 200311"/>
                  <a:gd name="connsiteX12" fmla="*/ 257529 w 314431"/>
                  <a:gd name="connsiteY12" fmla="*/ 196522 h 20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431" h="200311">
                    <a:moveTo>
                      <a:pt x="257815" y="196522"/>
                    </a:moveTo>
                    <a:lnTo>
                      <a:pt x="257815" y="197473"/>
                    </a:lnTo>
                    <a:lnTo>
                      <a:pt x="79412" y="197473"/>
                    </a:lnTo>
                    <a:cubicBezTo>
                      <a:pt x="35587" y="196806"/>
                      <a:pt x="469" y="160992"/>
                      <a:pt x="735" y="117178"/>
                    </a:cubicBezTo>
                    <a:cubicBezTo>
                      <a:pt x="526" y="73553"/>
                      <a:pt x="35749" y="37929"/>
                      <a:pt x="79412" y="37739"/>
                    </a:cubicBezTo>
                    <a:cubicBezTo>
                      <a:pt x="79412" y="37739"/>
                      <a:pt x="79412" y="37739"/>
                      <a:pt x="79412" y="37739"/>
                    </a:cubicBezTo>
                    <a:cubicBezTo>
                      <a:pt x="84918" y="37548"/>
                      <a:pt x="90432" y="37929"/>
                      <a:pt x="95890" y="38692"/>
                    </a:cubicBezTo>
                    <a:cubicBezTo>
                      <a:pt x="111340" y="12975"/>
                      <a:pt x="139076" y="-2743"/>
                      <a:pt x="169042" y="-2838"/>
                    </a:cubicBezTo>
                    <a:cubicBezTo>
                      <a:pt x="213524" y="-2552"/>
                      <a:pt x="250567" y="31358"/>
                      <a:pt x="254767" y="75648"/>
                    </a:cubicBezTo>
                    <a:lnTo>
                      <a:pt x="254767" y="75648"/>
                    </a:lnTo>
                    <a:cubicBezTo>
                      <a:pt x="287905" y="75457"/>
                      <a:pt x="314946" y="102128"/>
                      <a:pt x="315165" y="135275"/>
                    </a:cubicBezTo>
                    <a:cubicBezTo>
                      <a:pt x="315165" y="135656"/>
                      <a:pt x="315165" y="136133"/>
                      <a:pt x="315156" y="136514"/>
                    </a:cubicBezTo>
                    <a:cubicBezTo>
                      <a:pt x="315280" y="168803"/>
                      <a:pt x="289781" y="195378"/>
                      <a:pt x="257529" y="196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B1B1B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42E21B-2EB7-F8E3-E752-A875B0C7C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 flipH="1">
              <a:off x="4151529" y="3547523"/>
              <a:ext cx="152723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 Semibold" panose="020B0702040204020203" pitchFamily="34" charset="0"/>
                </a:rPr>
                <a:t>Windows 365|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 Semibold" panose="020B0702040204020203" pitchFamily="34" charset="0"/>
                </a:rPr>
                <a:t>Cloud PC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711219E-5203-204D-9954-771387314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2781675" y="2990850"/>
              <a:ext cx="1400824" cy="2208183"/>
              <a:chOff x="2781675" y="2990850"/>
              <a:chExt cx="1400824" cy="220818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E42B3BAB-2FBF-E4FD-1132-445FD25D3F43}"/>
                  </a:ext>
                </a:extLst>
              </p:cNvPr>
              <p:cNvGrpSpPr/>
              <p:nvPr/>
            </p:nvGrpSpPr>
            <p:grpSpPr>
              <a:xfrm>
                <a:off x="3076575" y="2990850"/>
                <a:ext cx="1105924" cy="2208182"/>
                <a:chOff x="3076575" y="2990850"/>
                <a:chExt cx="1105924" cy="2208182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2D23BB56-2061-458C-FFC8-1A32D4DA9CD4}"/>
                    </a:ext>
                  </a:extLst>
                </p:cNvPr>
                <p:cNvCxnSpPr/>
                <p:nvPr/>
              </p:nvCxnSpPr>
              <p:spPr>
                <a:xfrm flipH="1">
                  <a:off x="3076575" y="2990850"/>
                  <a:ext cx="1105924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  <a:headEnd type="none" w="lg" len="med"/>
                  <a:tailEnd type="none" w="lg" len="med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6B41E1A8-6A92-9CB5-3758-67989B5259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076575" y="5199031"/>
                  <a:ext cx="321945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  <a:headEnd type="none" w="lg" len="med"/>
                  <a:tailEnd type="none" w="lg" len="med"/>
                </a:ln>
                <a:effectLst/>
              </p:spPr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E35ADEED-7F2D-0344-269E-1723675BE0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76576" y="2990850"/>
                  <a:ext cx="0" cy="220818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  <a:headEnd type="none" w="lg" len="med"/>
                  <a:tailEnd type="none" w="lg" len="med"/>
                </a:ln>
                <a:effectLst/>
              </p:spPr>
            </p:cxn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0C8A406-EDDB-BD60-5366-9880E92882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1675" y="4081296"/>
                <a:ext cx="294900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FFFF">
                    <a:lumMod val="65000"/>
                  </a:srgbClr>
                </a:solidFill>
                <a:prstDash val="solid"/>
                <a:headEnd type="none" w="lg" len="med"/>
                <a:tailEnd type="none" w="lg" len="med"/>
              </a:ln>
              <a:effectLst/>
            </p:spPr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A1FACA2-3FB6-C7A7-BF73-26C641CF3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 flipH="1">
              <a:off x="737843" y="3230037"/>
              <a:ext cx="2043833" cy="1702522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txBody>
            <a:bodyPr wrap="square" lIns="134464" tIns="89643" rIns="134464" bIns="89643" anchor="ctr">
              <a:noAutofit/>
            </a:bodyPr>
            <a:lstStyle/>
            <a:p>
              <a:pPr marL="0" marR="0" lvl="0" indent="0" algn="l" defTabSz="91408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rPr>
                <a:t>Deliver personal computing from</a:t>
              </a:r>
              <a:br>
                <a:rPr kumimoji="1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rPr>
              </a:br>
              <a:r>
                <a:rPr kumimoji="1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" pitchFamily="34" charset="0"/>
                </a:rPr>
                <a:t>cloud to client through Software as a Service (SaaS)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8C527D-B873-937F-AABF-2BCE72F21F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 flipH="1">
              <a:off x="6679003" y="3547523"/>
              <a:ext cx="152723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Segoe UI Semibold" panose="020B0702040204020203" pitchFamily="34" charset="0"/>
                </a:rPr>
                <a:t>Azure Virtual Desktop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B7AAC64-CE88-2C8B-A988-8F55D609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3272297" y="4650257"/>
              <a:ext cx="1578683" cy="1271789"/>
              <a:chOff x="3272297" y="4650259"/>
              <a:chExt cx="1578682" cy="127179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6DB1C50-738B-C185-BB4D-5BBE771BB7FD}"/>
                  </a:ext>
                </a:extLst>
              </p:cNvPr>
              <p:cNvSpPr txBox="1"/>
              <p:nvPr/>
            </p:nvSpPr>
            <p:spPr>
              <a:xfrm flipH="1">
                <a:off x="3292742" y="5706605"/>
                <a:ext cx="1558237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1B1B1B"/>
                    </a:solidFill>
                    <a:effectLst/>
                    <a:uLnTx/>
                    <a:uFillTx/>
                    <a:latin typeface="Arial"/>
                    <a:cs typeface="Segoe UI Semibold" panose="020B0702040204020203" pitchFamily="34" charset="0"/>
                  </a:rPr>
                  <a:t>PCs/Mobile</a:t>
                </a:r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C676D70A-A684-8452-B6E4-3EA081D1C9FB}"/>
                  </a:ext>
                </a:extLst>
              </p:cNvPr>
              <p:cNvGrpSpPr/>
              <p:nvPr/>
            </p:nvGrpSpPr>
            <p:grpSpPr>
              <a:xfrm>
                <a:off x="3272297" y="4650259"/>
                <a:ext cx="1558238" cy="1053169"/>
                <a:chOff x="2042969" y="4650259"/>
                <a:chExt cx="1558238" cy="1053169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E0F2240D-2431-B484-B2F4-8AE4536ABF91}"/>
                    </a:ext>
                  </a:extLst>
                </p:cNvPr>
                <p:cNvGrpSpPr/>
                <p:nvPr/>
              </p:nvGrpSpPr>
              <p:grpSpPr>
                <a:xfrm rot="16200000">
                  <a:off x="2295503" y="4397725"/>
                  <a:ext cx="1053169" cy="1558238"/>
                  <a:chOff x="3524002" y="3562350"/>
                  <a:chExt cx="1353844" cy="2003106"/>
                </a:xfrm>
              </p:grpSpPr>
              <p:pic>
                <p:nvPicPr>
                  <p:cNvPr id="35" name="Picture 34" descr="Shape&#10;&#10;Description automatically generated">
                    <a:extLst>
                      <a:ext uri="{FF2B5EF4-FFF2-40B4-BE49-F238E27FC236}">
                        <a16:creationId xmlns:a16="http://schemas.microsoft.com/office/drawing/2014/main" id="{8136C9EB-2074-02F3-16AF-CEB2EF24A4D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 rot="5400000">
                    <a:off x="3199371" y="3886981"/>
                    <a:ext cx="2003106" cy="1353844"/>
                  </a:xfrm>
                  <a:prstGeom prst="rect">
                    <a:avLst/>
                  </a:prstGeom>
                </p:spPr>
              </p:pic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A752FC6B-DBF8-A7E2-66FE-27847924C049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3423959" y="4067484"/>
                    <a:ext cx="1537260" cy="1006471"/>
                  </a:xfrm>
                  <a:prstGeom prst="rect">
                    <a:avLst/>
                  </a:prstGeom>
                  <a:gradFill>
                    <a:gsLst>
                      <a:gs pos="60000">
                        <a:srgbClr val="E1E0E5"/>
                      </a:gs>
                      <a:gs pos="1000">
                        <a:srgbClr val="FFFFFF"/>
                      </a:gs>
                    </a:gsLst>
                    <a:lin ang="2700000" scaled="0"/>
                  </a:gradFill>
                  <a:ln w="952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/>
                </p:spPr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32449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2400" b="1" i="0" u="none" strike="noStrike" kern="0" cap="none" spc="0" normalizeH="0" baseline="0" noProof="0">
                      <a:ln>
                        <a:noFill/>
                      </a:ln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ffectLst/>
                      <a:uLnTx/>
                      <a:uFillTx/>
                      <a:latin typeface="Arial"/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ACF28F7E-D697-B633-E746-78E3BA6BDF69}"/>
                    </a:ext>
                  </a:extLst>
                </p:cNvPr>
                <p:cNvGrpSpPr/>
                <p:nvPr/>
              </p:nvGrpSpPr>
              <p:grpSpPr>
                <a:xfrm>
                  <a:off x="2579933" y="4932560"/>
                  <a:ext cx="525779" cy="516506"/>
                  <a:chOff x="5968998" y="4799298"/>
                  <a:chExt cx="685797" cy="673702"/>
                </a:xfrm>
                <a:gradFill>
                  <a:gsLst>
                    <a:gs pos="0">
                      <a:srgbClr val="50E6FF"/>
                    </a:gs>
                    <a:gs pos="76000">
                      <a:srgbClr val="0078D4"/>
                    </a:gs>
                    <a:gs pos="100000">
                      <a:srgbClr val="8661C5"/>
                    </a:gs>
                  </a:gsLst>
                  <a:lin ang="10800000" scaled="0"/>
                </a:gradFill>
              </p:grpSpPr>
              <p:sp>
                <p:nvSpPr>
                  <p:cNvPr id="26" name="Graphic 80">
                    <a:extLst>
                      <a:ext uri="{FF2B5EF4-FFF2-40B4-BE49-F238E27FC236}">
                        <a16:creationId xmlns:a16="http://schemas.microsoft.com/office/drawing/2014/main" id="{2DA2F588-FEE6-62A0-C66A-1C5673917464}"/>
                      </a:ext>
                    </a:extLst>
                  </p:cNvPr>
                  <p:cNvSpPr/>
                  <p:nvPr/>
                </p:nvSpPr>
                <p:spPr>
                  <a:xfrm>
                    <a:off x="6151117" y="5045042"/>
                    <a:ext cx="321469" cy="186309"/>
                  </a:xfrm>
                  <a:custGeom>
                    <a:avLst/>
                    <a:gdLst>
                      <a:gd name="connsiteX0" fmla="*/ -169 w 321469"/>
                      <a:gd name="connsiteY0" fmla="*/ 89546 h 186309"/>
                      <a:gd name="connsiteX1" fmla="*/ 6689 w 321469"/>
                      <a:gd name="connsiteY1" fmla="*/ 183749 h 186309"/>
                      <a:gd name="connsiteX2" fmla="*/ 314251 w 321469"/>
                      <a:gd name="connsiteY2" fmla="*/ 183749 h 186309"/>
                      <a:gd name="connsiteX3" fmla="*/ 321300 w 321469"/>
                      <a:gd name="connsiteY3" fmla="*/ 89546 h 186309"/>
                      <a:gd name="connsiteX4" fmla="*/ 314632 w 321469"/>
                      <a:gd name="connsiteY4" fmla="*/ -2560 h 186309"/>
                      <a:gd name="connsiteX5" fmla="*/ 6308 w 321469"/>
                      <a:gd name="connsiteY5" fmla="*/ -2560 h 186309"/>
                      <a:gd name="connsiteX6" fmla="*/ -169 w 321469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21469" h="186309">
                        <a:moveTo>
                          <a:pt x="-169" y="89546"/>
                        </a:moveTo>
                        <a:cubicBezTo>
                          <a:pt x="-217" y="121074"/>
                          <a:pt x="2069" y="152602"/>
                          <a:pt x="6689" y="183749"/>
                        </a:cubicBezTo>
                        <a:lnTo>
                          <a:pt x="314251" y="183749"/>
                        </a:lnTo>
                        <a:cubicBezTo>
                          <a:pt x="318966" y="152602"/>
                          <a:pt x="321328" y="121074"/>
                          <a:pt x="321300" y="89546"/>
                        </a:cubicBezTo>
                        <a:cubicBezTo>
                          <a:pt x="321300" y="58685"/>
                          <a:pt x="319071" y="27919"/>
                          <a:pt x="314632" y="-2560"/>
                        </a:cubicBezTo>
                        <a:lnTo>
                          <a:pt x="6308" y="-2560"/>
                        </a:lnTo>
                        <a:cubicBezTo>
                          <a:pt x="1965" y="27919"/>
                          <a:pt x="-198" y="58685"/>
                          <a:pt x="-169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7" name="Graphic 80">
                    <a:extLst>
                      <a:ext uri="{FF2B5EF4-FFF2-40B4-BE49-F238E27FC236}">
                        <a16:creationId xmlns:a16="http://schemas.microsoft.com/office/drawing/2014/main" id="{C553472B-75EA-24BF-B9A3-5801FDED437D}"/>
                      </a:ext>
                    </a:extLst>
                  </p:cNvPr>
                  <p:cNvSpPr/>
                  <p:nvPr/>
                </p:nvSpPr>
                <p:spPr>
                  <a:xfrm>
                    <a:off x="5968998" y="5045042"/>
                    <a:ext cx="160115" cy="186309"/>
                  </a:xfrm>
                  <a:custGeom>
                    <a:avLst/>
                    <a:gdLst>
                      <a:gd name="connsiteX0" fmla="*/ 153373 w 160115"/>
                      <a:gd name="connsiteY0" fmla="*/ 89546 h 186309"/>
                      <a:gd name="connsiteX1" fmla="*/ 159469 w 160115"/>
                      <a:gd name="connsiteY1" fmla="*/ -2560 h 186309"/>
                      <a:gd name="connsiteX2" fmla="*/ 12403 w 160115"/>
                      <a:gd name="connsiteY2" fmla="*/ -2560 h 186309"/>
                      <a:gd name="connsiteX3" fmla="*/ -170 w 160115"/>
                      <a:gd name="connsiteY3" fmla="*/ 89546 h 186309"/>
                      <a:gd name="connsiteX4" fmla="*/ 13261 w 160115"/>
                      <a:gd name="connsiteY4" fmla="*/ 183749 h 186309"/>
                      <a:gd name="connsiteX5" fmla="*/ 159946 w 160115"/>
                      <a:gd name="connsiteY5" fmla="*/ 183749 h 186309"/>
                      <a:gd name="connsiteX6" fmla="*/ 153373 w 160115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115" h="186309">
                        <a:moveTo>
                          <a:pt x="153373" y="89546"/>
                        </a:moveTo>
                        <a:cubicBezTo>
                          <a:pt x="153316" y="58780"/>
                          <a:pt x="155355" y="28015"/>
                          <a:pt x="159469" y="-2560"/>
                        </a:cubicBezTo>
                        <a:lnTo>
                          <a:pt x="12403" y="-2560"/>
                        </a:lnTo>
                        <a:cubicBezTo>
                          <a:pt x="4088" y="27445"/>
                          <a:pt x="-141" y="58401"/>
                          <a:pt x="-170" y="89546"/>
                        </a:cubicBezTo>
                        <a:cubicBezTo>
                          <a:pt x="-160" y="121456"/>
                          <a:pt x="4364" y="153175"/>
                          <a:pt x="13261" y="183749"/>
                        </a:cubicBezTo>
                        <a:lnTo>
                          <a:pt x="159946" y="183749"/>
                        </a:lnTo>
                        <a:cubicBezTo>
                          <a:pt x="155574" y="152507"/>
                          <a:pt x="153373" y="121074"/>
                          <a:pt x="153373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8" name="Graphic 80">
                    <a:extLst>
                      <a:ext uri="{FF2B5EF4-FFF2-40B4-BE49-F238E27FC236}">
                        <a16:creationId xmlns:a16="http://schemas.microsoft.com/office/drawing/2014/main" id="{B3384A14-9514-A310-2A69-370ED15D7629}"/>
                      </a:ext>
                    </a:extLst>
                  </p:cNvPr>
                  <p:cNvSpPr/>
                  <p:nvPr/>
                </p:nvSpPr>
                <p:spPr>
                  <a:xfrm>
                    <a:off x="5991953" y="5259926"/>
                    <a:ext cx="256221" cy="212976"/>
                  </a:xfrm>
                  <a:custGeom>
                    <a:avLst/>
                    <a:gdLst>
                      <a:gd name="connsiteX0" fmla="*/ 141848 w 256222"/>
                      <a:gd name="connsiteY0" fmla="*/ -2560 h 212977"/>
                      <a:gd name="connsiteX1" fmla="*/ -170 w 256222"/>
                      <a:gd name="connsiteY1" fmla="*/ -2560 h 212977"/>
                      <a:gd name="connsiteX2" fmla="*/ 256053 w 256222"/>
                      <a:gd name="connsiteY2" fmla="*/ 210418 h 212977"/>
                      <a:gd name="connsiteX3" fmla="*/ 141848 w 256222"/>
                      <a:gd name="connsiteY3" fmla="*/ -2560 h 212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222" h="212977">
                        <a:moveTo>
                          <a:pt x="141848" y="-2560"/>
                        </a:moveTo>
                        <a:lnTo>
                          <a:pt x="-170" y="-2560"/>
                        </a:lnTo>
                        <a:cubicBezTo>
                          <a:pt x="42798" y="107835"/>
                          <a:pt x="139629" y="188321"/>
                          <a:pt x="256053" y="210418"/>
                        </a:cubicBezTo>
                        <a:cubicBezTo>
                          <a:pt x="202522" y="175366"/>
                          <a:pt x="160898" y="97262"/>
                          <a:pt x="141848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29" name="Graphic 80">
                    <a:extLst>
                      <a:ext uri="{FF2B5EF4-FFF2-40B4-BE49-F238E27FC236}">
                        <a16:creationId xmlns:a16="http://schemas.microsoft.com/office/drawing/2014/main" id="{70AB9B1D-3148-E2CE-F153-DDB9D71D702F}"/>
                      </a:ext>
                    </a:extLst>
                  </p:cNvPr>
                  <p:cNvSpPr/>
                  <p:nvPr/>
                </p:nvSpPr>
                <p:spPr>
                  <a:xfrm>
                    <a:off x="6494777" y="5045042"/>
                    <a:ext cx="160018" cy="186309"/>
                  </a:xfrm>
                  <a:custGeom>
                    <a:avLst/>
                    <a:gdLst>
                      <a:gd name="connsiteX0" fmla="*/ 6212 w 160019"/>
                      <a:gd name="connsiteY0" fmla="*/ 89546 h 186309"/>
                      <a:gd name="connsiteX1" fmla="*/ -170 w 160019"/>
                      <a:gd name="connsiteY1" fmla="*/ 183749 h 186309"/>
                      <a:gd name="connsiteX2" fmla="*/ 146515 w 160019"/>
                      <a:gd name="connsiteY2" fmla="*/ 183749 h 186309"/>
                      <a:gd name="connsiteX3" fmla="*/ 159850 w 160019"/>
                      <a:gd name="connsiteY3" fmla="*/ 89546 h 186309"/>
                      <a:gd name="connsiteX4" fmla="*/ 147277 w 160019"/>
                      <a:gd name="connsiteY4" fmla="*/ -2560 h 186309"/>
                      <a:gd name="connsiteX5" fmla="*/ 211 w 160019"/>
                      <a:gd name="connsiteY5" fmla="*/ -2560 h 186309"/>
                      <a:gd name="connsiteX6" fmla="*/ 6212 w 160019"/>
                      <a:gd name="connsiteY6" fmla="*/ 89546 h 186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0019" h="186309">
                        <a:moveTo>
                          <a:pt x="6212" y="89546"/>
                        </a:moveTo>
                        <a:cubicBezTo>
                          <a:pt x="6269" y="121074"/>
                          <a:pt x="4136" y="152507"/>
                          <a:pt x="-170" y="183749"/>
                        </a:cubicBezTo>
                        <a:lnTo>
                          <a:pt x="146515" y="183749"/>
                        </a:lnTo>
                        <a:cubicBezTo>
                          <a:pt x="155335" y="153079"/>
                          <a:pt x="159822" y="121456"/>
                          <a:pt x="159850" y="89546"/>
                        </a:cubicBezTo>
                        <a:cubicBezTo>
                          <a:pt x="159822" y="58401"/>
                          <a:pt x="155593" y="27445"/>
                          <a:pt x="147277" y="-2560"/>
                        </a:cubicBezTo>
                        <a:lnTo>
                          <a:pt x="211" y="-2560"/>
                        </a:lnTo>
                        <a:cubicBezTo>
                          <a:pt x="4240" y="28015"/>
                          <a:pt x="6250" y="58780"/>
                          <a:pt x="6212" y="89546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0" name="Graphic 80">
                    <a:extLst>
                      <a:ext uri="{FF2B5EF4-FFF2-40B4-BE49-F238E27FC236}">
                        <a16:creationId xmlns:a16="http://schemas.microsoft.com/office/drawing/2014/main" id="{67ED782E-BF0D-F2C0-830F-8A9D6E06A4C8}"/>
                      </a:ext>
                    </a:extLst>
                  </p:cNvPr>
                  <p:cNvSpPr/>
                  <p:nvPr/>
                </p:nvSpPr>
                <p:spPr>
                  <a:xfrm>
                    <a:off x="5991090" y="4799298"/>
                    <a:ext cx="257175" cy="217550"/>
                  </a:xfrm>
                  <a:custGeom>
                    <a:avLst/>
                    <a:gdLst>
                      <a:gd name="connsiteX0" fmla="*/ 257005 w 257175"/>
                      <a:gd name="connsiteY0" fmla="*/ -2560 h 217551"/>
                      <a:gd name="connsiteX1" fmla="*/ -170 w 257175"/>
                      <a:gd name="connsiteY1" fmla="*/ 214992 h 217551"/>
                      <a:gd name="connsiteX2" fmla="*/ 142705 w 257175"/>
                      <a:gd name="connsiteY2" fmla="*/ 214992 h 217551"/>
                      <a:gd name="connsiteX3" fmla="*/ 257005 w 257175"/>
                      <a:gd name="connsiteY3" fmla="*/ -2560 h 217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175" h="217551">
                        <a:moveTo>
                          <a:pt x="257005" y="-2560"/>
                        </a:moveTo>
                        <a:cubicBezTo>
                          <a:pt x="139114" y="19920"/>
                          <a:pt x="41578" y="102501"/>
                          <a:pt x="-170" y="214992"/>
                        </a:cubicBezTo>
                        <a:lnTo>
                          <a:pt x="142705" y="214992"/>
                        </a:lnTo>
                        <a:cubicBezTo>
                          <a:pt x="160803" y="112598"/>
                          <a:pt x="202999" y="33063"/>
                          <a:pt x="257005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1" name="Graphic 80">
                    <a:extLst>
                      <a:ext uri="{FF2B5EF4-FFF2-40B4-BE49-F238E27FC236}">
                        <a16:creationId xmlns:a16="http://schemas.microsoft.com/office/drawing/2014/main" id="{50B0F821-C773-7819-EBDD-77E6622302A9}"/>
                      </a:ext>
                    </a:extLst>
                  </p:cNvPr>
                  <p:cNvSpPr/>
                  <p:nvPr/>
                </p:nvSpPr>
                <p:spPr>
                  <a:xfrm>
                    <a:off x="6376851" y="5259927"/>
                    <a:ext cx="254983" cy="213073"/>
                  </a:xfrm>
                  <a:custGeom>
                    <a:avLst/>
                    <a:gdLst>
                      <a:gd name="connsiteX0" fmla="*/ -170 w 254984"/>
                      <a:gd name="connsiteY0" fmla="*/ 210513 h 213073"/>
                      <a:gd name="connsiteX1" fmla="*/ 254815 w 254984"/>
                      <a:gd name="connsiteY1" fmla="*/ -2560 h 213073"/>
                      <a:gd name="connsiteX2" fmla="*/ 113083 w 254984"/>
                      <a:gd name="connsiteY2" fmla="*/ -2560 h 213073"/>
                      <a:gd name="connsiteX3" fmla="*/ -170 w 254984"/>
                      <a:gd name="connsiteY3" fmla="*/ 210513 h 213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4984" h="213073">
                        <a:moveTo>
                          <a:pt x="-170" y="210513"/>
                        </a:moveTo>
                        <a:cubicBezTo>
                          <a:pt x="115807" y="188035"/>
                          <a:pt x="212104" y="107549"/>
                          <a:pt x="254815" y="-2560"/>
                        </a:cubicBezTo>
                        <a:lnTo>
                          <a:pt x="113083" y="-2560"/>
                        </a:lnTo>
                        <a:cubicBezTo>
                          <a:pt x="94223" y="97262"/>
                          <a:pt x="52789" y="175366"/>
                          <a:pt x="-170" y="2105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2" name="Graphic 80">
                    <a:extLst>
                      <a:ext uri="{FF2B5EF4-FFF2-40B4-BE49-F238E27FC236}">
                        <a16:creationId xmlns:a16="http://schemas.microsoft.com/office/drawing/2014/main" id="{2A3DD7FF-EB94-12C3-C361-D20167B14D69}"/>
                      </a:ext>
                    </a:extLst>
                  </p:cNvPr>
                  <p:cNvSpPr/>
                  <p:nvPr/>
                </p:nvSpPr>
                <p:spPr>
                  <a:xfrm>
                    <a:off x="6376954" y="4799680"/>
                    <a:ext cx="256507" cy="217170"/>
                  </a:xfrm>
                  <a:custGeom>
                    <a:avLst/>
                    <a:gdLst>
                      <a:gd name="connsiteX0" fmla="*/ 113464 w 256508"/>
                      <a:gd name="connsiteY0" fmla="*/ 214610 h 217170"/>
                      <a:gd name="connsiteX1" fmla="*/ 256339 w 256508"/>
                      <a:gd name="connsiteY1" fmla="*/ 214610 h 217170"/>
                      <a:gd name="connsiteX2" fmla="*/ -170 w 256508"/>
                      <a:gd name="connsiteY2" fmla="*/ -2560 h 217170"/>
                      <a:gd name="connsiteX3" fmla="*/ 113464 w 256508"/>
                      <a:gd name="connsiteY3" fmla="*/ 214610 h 2171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508" h="217170">
                        <a:moveTo>
                          <a:pt x="113464" y="214610"/>
                        </a:moveTo>
                        <a:lnTo>
                          <a:pt x="256339" y="214610"/>
                        </a:lnTo>
                        <a:cubicBezTo>
                          <a:pt x="214610" y="102406"/>
                          <a:pt x="117378" y="20111"/>
                          <a:pt x="-170" y="-2560"/>
                        </a:cubicBezTo>
                        <a:cubicBezTo>
                          <a:pt x="53075" y="32587"/>
                          <a:pt x="94795" y="112217"/>
                          <a:pt x="113464" y="21461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3" name="Graphic 80">
                    <a:extLst>
                      <a:ext uri="{FF2B5EF4-FFF2-40B4-BE49-F238E27FC236}">
                        <a16:creationId xmlns:a16="http://schemas.microsoft.com/office/drawing/2014/main" id="{B3DE4D50-AD79-CACE-1DF8-C3F175F0EF8B}"/>
                      </a:ext>
                    </a:extLst>
                  </p:cNvPr>
                  <p:cNvSpPr/>
                  <p:nvPr/>
                </p:nvSpPr>
                <p:spPr>
                  <a:xfrm>
                    <a:off x="6162548" y="5259642"/>
                    <a:ext cx="297941" cy="204881"/>
                  </a:xfrm>
                  <a:custGeom>
                    <a:avLst/>
                    <a:gdLst>
                      <a:gd name="connsiteX0" fmla="*/ 150135 w 297941"/>
                      <a:gd name="connsiteY0" fmla="*/ 202323 h 204882"/>
                      <a:gd name="connsiteX1" fmla="*/ 297772 w 297941"/>
                      <a:gd name="connsiteY1" fmla="*/ -2560 h 204882"/>
                      <a:gd name="connsiteX2" fmla="*/ -170 w 297941"/>
                      <a:gd name="connsiteY2" fmla="*/ -2560 h 204882"/>
                      <a:gd name="connsiteX3" fmla="*/ 150135 w 297941"/>
                      <a:gd name="connsiteY3" fmla="*/ 202323 h 2048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7941" h="204882">
                        <a:moveTo>
                          <a:pt x="150135" y="202323"/>
                        </a:moveTo>
                        <a:cubicBezTo>
                          <a:pt x="215667" y="202323"/>
                          <a:pt x="273484" y="116598"/>
                          <a:pt x="297772" y="-2560"/>
                        </a:cubicBezTo>
                        <a:lnTo>
                          <a:pt x="-170" y="-2560"/>
                        </a:lnTo>
                        <a:cubicBezTo>
                          <a:pt x="24310" y="117742"/>
                          <a:pt x="82412" y="202323"/>
                          <a:pt x="150135" y="20232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34" name="Graphic 80">
                    <a:extLst>
                      <a:ext uri="{FF2B5EF4-FFF2-40B4-BE49-F238E27FC236}">
                        <a16:creationId xmlns:a16="http://schemas.microsoft.com/office/drawing/2014/main" id="{507CDC46-0B38-16D4-36BC-B3C0900C083B}"/>
                      </a:ext>
                    </a:extLst>
                  </p:cNvPr>
                  <p:cNvSpPr/>
                  <p:nvPr/>
                </p:nvSpPr>
                <p:spPr>
                  <a:xfrm>
                    <a:off x="6162365" y="4807305"/>
                    <a:ext cx="298704" cy="208977"/>
                  </a:xfrm>
                  <a:custGeom>
                    <a:avLst/>
                    <a:gdLst>
                      <a:gd name="connsiteX0" fmla="*/ 150325 w 298704"/>
                      <a:gd name="connsiteY0" fmla="*/ -2560 h 208977"/>
                      <a:gd name="connsiteX1" fmla="*/ -170 w 298704"/>
                      <a:gd name="connsiteY1" fmla="*/ 206418 h 208977"/>
                      <a:gd name="connsiteX2" fmla="*/ 298534 w 298704"/>
                      <a:gd name="connsiteY2" fmla="*/ 206418 h 208977"/>
                      <a:gd name="connsiteX3" fmla="*/ 150325 w 298704"/>
                      <a:gd name="connsiteY3" fmla="*/ -2560 h 2089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8704" h="208977">
                        <a:moveTo>
                          <a:pt x="150325" y="-2560"/>
                        </a:moveTo>
                        <a:cubicBezTo>
                          <a:pt x="82031" y="-2560"/>
                          <a:pt x="23548" y="84214"/>
                          <a:pt x="-170" y="206418"/>
                        </a:cubicBezTo>
                        <a:lnTo>
                          <a:pt x="298534" y="206418"/>
                        </a:lnTo>
                        <a:cubicBezTo>
                          <a:pt x="274627" y="85546"/>
                          <a:pt x="216429" y="-2560"/>
                          <a:pt x="150325" y="-256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1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B1B1B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FAB43B4-1C79-B795-5BE3-894B2A2E2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6654713" y="2395179"/>
              <a:ext cx="1575815" cy="1135251"/>
              <a:chOff x="6654712" y="2395178"/>
              <a:chExt cx="1575814" cy="1135251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200ABF4-1786-3A08-976C-6A0CD7D02EEE}"/>
                  </a:ext>
                </a:extLst>
              </p:cNvPr>
              <p:cNvGrpSpPr/>
              <p:nvPr/>
            </p:nvGrpSpPr>
            <p:grpSpPr>
              <a:xfrm>
                <a:off x="6654712" y="2395178"/>
                <a:ext cx="1575814" cy="1135251"/>
                <a:chOff x="9245182" y="3807294"/>
                <a:chExt cx="1831488" cy="1319444"/>
              </a:xfrm>
            </p:grpSpPr>
            <p:pic>
              <p:nvPicPr>
                <p:cNvPr id="20" name="Picture 19" descr="A computer monitor with a keyboard&#10;&#10;Description automatically generated with low confidence">
                  <a:extLst>
                    <a:ext uri="{FF2B5EF4-FFF2-40B4-BE49-F238E27FC236}">
                      <a16:creationId xmlns:a16="http://schemas.microsoft.com/office/drawing/2014/main" id="{5B9DFFA0-21DC-3F8D-FF2A-F9522942C4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5182" y="3807294"/>
                  <a:ext cx="1831488" cy="1319444"/>
                </a:xfrm>
                <a:prstGeom prst="rect">
                  <a:avLst/>
                </a:prstGeom>
              </p:spPr>
            </p:pic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F6065900-B001-A4EB-0ED9-5EDDA5F5EB09}"/>
                    </a:ext>
                  </a:extLst>
                </p:cNvPr>
                <p:cNvSpPr/>
                <p:nvPr/>
              </p:nvSpPr>
              <p:spPr bwMode="auto">
                <a:xfrm>
                  <a:off x="9408219" y="3944383"/>
                  <a:ext cx="1512194" cy="841929"/>
                </a:xfrm>
                <a:prstGeom prst="rect">
                  <a:avLst/>
                </a:prstGeom>
                <a:gradFill>
                  <a:gsLst>
                    <a:gs pos="60000">
                      <a:srgbClr val="E1E0E5"/>
                    </a:gs>
                    <a:gs pos="1000">
                      <a:srgbClr val="FFFFFF"/>
                    </a:gs>
                  </a:gsLst>
                  <a:lin ang="2700000" scaled="0"/>
                </a:gra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32449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en-US" sz="2400" b="1" i="0" u="none" strike="noStrike" kern="0" cap="none" spc="0" normalizeH="0" baseline="0" noProof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Arial"/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19" name="Graphic 20">
                <a:extLst>
                  <a:ext uri="{FF2B5EF4-FFF2-40B4-BE49-F238E27FC236}">
                    <a16:creationId xmlns:a16="http://schemas.microsoft.com/office/drawing/2014/main" id="{DE9B2C0F-9A7C-B95A-F300-4A225D88E109}"/>
                  </a:ext>
                </a:extLst>
              </p:cNvPr>
              <p:cNvSpPr/>
              <p:nvPr/>
            </p:nvSpPr>
            <p:spPr>
              <a:xfrm>
                <a:off x="7175388" y="2699648"/>
                <a:ext cx="569800" cy="362996"/>
              </a:xfrm>
              <a:custGeom>
                <a:avLst/>
                <a:gdLst>
                  <a:gd name="connsiteX0" fmla="*/ 257815 w 314431"/>
                  <a:gd name="connsiteY0" fmla="*/ 196522 h 200311"/>
                  <a:gd name="connsiteX1" fmla="*/ 257815 w 314431"/>
                  <a:gd name="connsiteY1" fmla="*/ 197473 h 200311"/>
                  <a:gd name="connsiteX2" fmla="*/ 79412 w 314431"/>
                  <a:gd name="connsiteY2" fmla="*/ 197473 h 200311"/>
                  <a:gd name="connsiteX3" fmla="*/ 735 w 314431"/>
                  <a:gd name="connsiteY3" fmla="*/ 117178 h 200311"/>
                  <a:gd name="connsiteX4" fmla="*/ 79412 w 314431"/>
                  <a:gd name="connsiteY4" fmla="*/ 37739 h 200311"/>
                  <a:gd name="connsiteX5" fmla="*/ 79412 w 314431"/>
                  <a:gd name="connsiteY5" fmla="*/ 37739 h 200311"/>
                  <a:gd name="connsiteX6" fmla="*/ 95890 w 314431"/>
                  <a:gd name="connsiteY6" fmla="*/ 38692 h 200311"/>
                  <a:gd name="connsiteX7" fmla="*/ 169042 w 314431"/>
                  <a:gd name="connsiteY7" fmla="*/ -2838 h 200311"/>
                  <a:gd name="connsiteX8" fmla="*/ 254767 w 314431"/>
                  <a:gd name="connsiteY8" fmla="*/ 75648 h 200311"/>
                  <a:gd name="connsiteX9" fmla="*/ 254767 w 314431"/>
                  <a:gd name="connsiteY9" fmla="*/ 75648 h 200311"/>
                  <a:gd name="connsiteX10" fmla="*/ 315165 w 314431"/>
                  <a:gd name="connsiteY10" fmla="*/ 135275 h 200311"/>
                  <a:gd name="connsiteX11" fmla="*/ 315156 w 314431"/>
                  <a:gd name="connsiteY11" fmla="*/ 136514 h 200311"/>
                  <a:gd name="connsiteX12" fmla="*/ 257529 w 314431"/>
                  <a:gd name="connsiteY12" fmla="*/ 196522 h 200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4431" h="200311">
                    <a:moveTo>
                      <a:pt x="257815" y="196522"/>
                    </a:moveTo>
                    <a:lnTo>
                      <a:pt x="257815" y="197473"/>
                    </a:lnTo>
                    <a:lnTo>
                      <a:pt x="79412" y="197473"/>
                    </a:lnTo>
                    <a:cubicBezTo>
                      <a:pt x="35587" y="196806"/>
                      <a:pt x="469" y="160992"/>
                      <a:pt x="735" y="117178"/>
                    </a:cubicBezTo>
                    <a:cubicBezTo>
                      <a:pt x="526" y="73553"/>
                      <a:pt x="35749" y="37929"/>
                      <a:pt x="79412" y="37739"/>
                    </a:cubicBezTo>
                    <a:cubicBezTo>
                      <a:pt x="79412" y="37739"/>
                      <a:pt x="79412" y="37739"/>
                      <a:pt x="79412" y="37739"/>
                    </a:cubicBezTo>
                    <a:cubicBezTo>
                      <a:pt x="84918" y="37548"/>
                      <a:pt x="90432" y="37929"/>
                      <a:pt x="95890" y="38692"/>
                    </a:cubicBezTo>
                    <a:cubicBezTo>
                      <a:pt x="111340" y="12975"/>
                      <a:pt x="139076" y="-2743"/>
                      <a:pt x="169042" y="-2838"/>
                    </a:cubicBezTo>
                    <a:cubicBezTo>
                      <a:pt x="213524" y="-2552"/>
                      <a:pt x="250567" y="31358"/>
                      <a:pt x="254767" y="75648"/>
                    </a:cubicBezTo>
                    <a:lnTo>
                      <a:pt x="254767" y="75648"/>
                    </a:lnTo>
                    <a:cubicBezTo>
                      <a:pt x="287905" y="75457"/>
                      <a:pt x="314946" y="102128"/>
                      <a:pt x="315165" y="135275"/>
                    </a:cubicBezTo>
                    <a:cubicBezTo>
                      <a:pt x="315165" y="135656"/>
                      <a:pt x="315165" y="136133"/>
                      <a:pt x="315156" y="136514"/>
                    </a:cubicBezTo>
                    <a:cubicBezTo>
                      <a:pt x="315280" y="168803"/>
                      <a:pt x="289781" y="195378"/>
                      <a:pt x="257529" y="196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B1B1B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7602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3B757-015A-5C68-2A7F-0EC4E51831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B0259-6598-694A-7992-FD7C8E4AB5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759AD9-1CA3-C686-9BD6-14E5683D4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Comparison | Windows 365 Vs Azure Virtual Desktop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3B9E8-7421-9A26-F31C-74D347EB4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84336" y="2150210"/>
            <a:ext cx="4313864" cy="1169359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0D3C03-44CF-DB55-F163-5DF53AB8A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517903" y="2150210"/>
            <a:ext cx="4298124" cy="1159539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4D56DA-6A3C-1A49-06ED-B68470033504}"/>
              </a:ext>
            </a:extLst>
          </p:cNvPr>
          <p:cNvSpPr txBox="1"/>
          <p:nvPr/>
        </p:nvSpPr>
        <p:spPr>
          <a:xfrm>
            <a:off x="1627561" y="2228091"/>
            <a:ext cx="3982423" cy="984885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A complete SaaS service that securely streams your personalized Windows desktop, apps, settings, and content from Microsoft Cloud to any device.</a:t>
            </a:r>
            <a:endParaRPr kumimoji="1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Segoe UI Semibold" panose="020B07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481CC-FA10-9CEF-5A89-52252EADDF31}"/>
              </a:ext>
            </a:extLst>
          </p:cNvPr>
          <p:cNvSpPr txBox="1"/>
          <p:nvPr/>
        </p:nvSpPr>
        <p:spPr>
          <a:xfrm>
            <a:off x="6497817" y="2228091"/>
            <a:ext cx="4033200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defTabSz="1097280">
              <a:defRPr sz="1400">
                <a:latin typeface="+mj-l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A cloud VDI platform that delivers hosted desktops and apps on Cloud infrastructure with maximum flexibility and control.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F45823-286E-D8C0-B7F3-BFD0B26D6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84336" y="1348886"/>
            <a:ext cx="4313864" cy="793569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4745F2-0DDC-E9B8-F1DD-53A3327AAF0D}"/>
              </a:ext>
            </a:extLst>
          </p:cNvPr>
          <p:cNvSpPr txBox="1"/>
          <p:nvPr/>
        </p:nvSpPr>
        <p:spPr>
          <a:xfrm flipH="1">
            <a:off x="7503691" y="1568312"/>
            <a:ext cx="31095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bold" panose="020B0702040204020203" pitchFamily="34" charset="0"/>
              </a:rPr>
              <a:t>Azure Virtual Desktop</a:t>
            </a: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39F112C3-A307-3FCE-71B7-0056DC532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97817" y="1476974"/>
            <a:ext cx="511220" cy="511220"/>
            <a:chOff x="3210" y="2515"/>
            <a:chExt cx="284" cy="284"/>
          </a:xfrm>
          <a:gradFill>
            <a:gsLst>
              <a:gs pos="0">
                <a:srgbClr val="50E6FF"/>
              </a:gs>
              <a:gs pos="75000">
                <a:srgbClr val="0078D4"/>
              </a:gs>
              <a:gs pos="100000">
                <a:srgbClr val="8661C5"/>
              </a:gs>
            </a:gsLst>
            <a:lin ang="13500000" scaled="1"/>
          </a:gradFill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EF12F68-0B64-4EEA-30A3-7226B992B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2718"/>
              <a:ext cx="109" cy="81"/>
            </a:xfrm>
            <a:custGeom>
              <a:avLst/>
              <a:gdLst>
                <a:gd name="T0" fmla="*/ 147 w 147"/>
                <a:gd name="T1" fmla="*/ 0 h 109"/>
                <a:gd name="T2" fmla="*/ 147 w 147"/>
                <a:gd name="T3" fmla="*/ 0 h 109"/>
                <a:gd name="T4" fmla="*/ 0 w 147"/>
                <a:gd name="T5" fmla="*/ 0 h 109"/>
                <a:gd name="T6" fmla="*/ 5 w 147"/>
                <a:gd name="T7" fmla="*/ 19 h 109"/>
                <a:gd name="T8" fmla="*/ 13 w 147"/>
                <a:gd name="T9" fmla="*/ 43 h 109"/>
                <a:gd name="T10" fmla="*/ 24 w 147"/>
                <a:gd name="T11" fmla="*/ 67 h 109"/>
                <a:gd name="T12" fmla="*/ 38 w 147"/>
                <a:gd name="T13" fmla="*/ 88 h 109"/>
                <a:gd name="T14" fmla="*/ 54 w 147"/>
                <a:gd name="T15" fmla="*/ 103 h 109"/>
                <a:gd name="T16" fmla="*/ 74 w 147"/>
                <a:gd name="T17" fmla="*/ 109 h 109"/>
                <a:gd name="T18" fmla="*/ 93 w 147"/>
                <a:gd name="T19" fmla="*/ 103 h 109"/>
                <a:gd name="T20" fmla="*/ 110 w 147"/>
                <a:gd name="T21" fmla="*/ 88 h 109"/>
                <a:gd name="T22" fmla="*/ 124 w 147"/>
                <a:gd name="T23" fmla="*/ 67 h 109"/>
                <a:gd name="T24" fmla="*/ 134 w 147"/>
                <a:gd name="T25" fmla="*/ 43 h 109"/>
                <a:gd name="T26" fmla="*/ 142 w 147"/>
                <a:gd name="T27" fmla="*/ 19 h 109"/>
                <a:gd name="T28" fmla="*/ 147 w 147"/>
                <a:gd name="T2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109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  <a:cubicBezTo>
                    <a:pt x="2" y="5"/>
                    <a:pt x="3" y="12"/>
                    <a:pt x="5" y="19"/>
                  </a:cubicBezTo>
                  <a:cubicBezTo>
                    <a:pt x="7" y="27"/>
                    <a:pt x="10" y="35"/>
                    <a:pt x="13" y="43"/>
                  </a:cubicBezTo>
                  <a:cubicBezTo>
                    <a:pt x="16" y="51"/>
                    <a:pt x="20" y="59"/>
                    <a:pt x="24" y="67"/>
                  </a:cubicBezTo>
                  <a:cubicBezTo>
                    <a:pt x="28" y="75"/>
                    <a:pt x="33" y="82"/>
                    <a:pt x="38" y="88"/>
                  </a:cubicBezTo>
                  <a:cubicBezTo>
                    <a:pt x="43" y="94"/>
                    <a:pt x="48" y="99"/>
                    <a:pt x="54" y="103"/>
                  </a:cubicBezTo>
                  <a:cubicBezTo>
                    <a:pt x="60" y="107"/>
                    <a:pt x="67" y="109"/>
                    <a:pt x="74" y="109"/>
                  </a:cubicBezTo>
                  <a:cubicBezTo>
                    <a:pt x="81" y="109"/>
                    <a:pt x="87" y="107"/>
                    <a:pt x="93" y="103"/>
                  </a:cubicBezTo>
                  <a:cubicBezTo>
                    <a:pt x="99" y="99"/>
                    <a:pt x="105" y="94"/>
                    <a:pt x="110" y="88"/>
                  </a:cubicBezTo>
                  <a:cubicBezTo>
                    <a:pt x="115" y="82"/>
                    <a:pt x="120" y="75"/>
                    <a:pt x="124" y="67"/>
                  </a:cubicBezTo>
                  <a:cubicBezTo>
                    <a:pt x="128" y="59"/>
                    <a:pt x="131" y="51"/>
                    <a:pt x="134" y="43"/>
                  </a:cubicBezTo>
                  <a:cubicBezTo>
                    <a:pt x="138" y="35"/>
                    <a:pt x="140" y="27"/>
                    <a:pt x="142" y="19"/>
                  </a:cubicBezTo>
                  <a:cubicBezTo>
                    <a:pt x="144" y="12"/>
                    <a:pt x="146" y="5"/>
                    <a:pt x="147" y="0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06B7073-9261-6D17-D581-E5FBAB5DF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617"/>
              <a:ext cx="63" cy="81"/>
            </a:xfrm>
            <a:custGeom>
              <a:avLst/>
              <a:gdLst>
                <a:gd name="T0" fmla="*/ 0 w 85"/>
                <a:gd name="T1" fmla="*/ 0 h 109"/>
                <a:gd name="T2" fmla="*/ 0 w 85"/>
                <a:gd name="T3" fmla="*/ 0 h 109"/>
                <a:gd name="T4" fmla="*/ 3 w 85"/>
                <a:gd name="T5" fmla="*/ 27 h 109"/>
                <a:gd name="T6" fmla="*/ 4 w 85"/>
                <a:gd name="T7" fmla="*/ 54 h 109"/>
                <a:gd name="T8" fmla="*/ 3 w 85"/>
                <a:gd name="T9" fmla="*/ 81 h 109"/>
                <a:gd name="T10" fmla="*/ 0 w 85"/>
                <a:gd name="T11" fmla="*/ 109 h 109"/>
                <a:gd name="T12" fmla="*/ 78 w 85"/>
                <a:gd name="T13" fmla="*/ 109 h 109"/>
                <a:gd name="T14" fmla="*/ 85 w 85"/>
                <a:gd name="T15" fmla="*/ 54 h 109"/>
                <a:gd name="T16" fmla="*/ 78 w 85"/>
                <a:gd name="T17" fmla="*/ 0 h 109"/>
                <a:gd name="T18" fmla="*/ 0 w 85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09">
                  <a:moveTo>
                    <a:pt x="0" y="0"/>
                  </a:moveTo>
                  <a:lnTo>
                    <a:pt x="0" y="0"/>
                  </a:lnTo>
                  <a:cubicBezTo>
                    <a:pt x="1" y="9"/>
                    <a:pt x="2" y="18"/>
                    <a:pt x="3" y="27"/>
                  </a:cubicBezTo>
                  <a:cubicBezTo>
                    <a:pt x="3" y="36"/>
                    <a:pt x="4" y="45"/>
                    <a:pt x="4" y="54"/>
                  </a:cubicBezTo>
                  <a:cubicBezTo>
                    <a:pt x="4" y="63"/>
                    <a:pt x="3" y="73"/>
                    <a:pt x="3" y="81"/>
                  </a:cubicBezTo>
                  <a:cubicBezTo>
                    <a:pt x="2" y="90"/>
                    <a:pt x="1" y="100"/>
                    <a:pt x="0" y="109"/>
                  </a:cubicBezTo>
                  <a:lnTo>
                    <a:pt x="78" y="109"/>
                  </a:lnTo>
                  <a:cubicBezTo>
                    <a:pt x="83" y="91"/>
                    <a:pt x="85" y="73"/>
                    <a:pt x="85" y="54"/>
                  </a:cubicBezTo>
                  <a:cubicBezTo>
                    <a:pt x="85" y="35"/>
                    <a:pt x="83" y="17"/>
                    <a:pt x="7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3658B12-2453-4507-A71F-84AF7FEF7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523"/>
              <a:ext cx="82" cy="74"/>
            </a:xfrm>
            <a:custGeom>
              <a:avLst/>
              <a:gdLst>
                <a:gd name="T0" fmla="*/ 25 w 110"/>
                <a:gd name="T1" fmla="*/ 47 h 99"/>
                <a:gd name="T2" fmla="*/ 25 w 110"/>
                <a:gd name="T3" fmla="*/ 47 h 99"/>
                <a:gd name="T4" fmla="*/ 33 w 110"/>
                <a:gd name="T5" fmla="*/ 73 h 99"/>
                <a:gd name="T6" fmla="*/ 39 w 110"/>
                <a:gd name="T7" fmla="*/ 99 h 99"/>
                <a:gd name="T8" fmla="*/ 110 w 110"/>
                <a:gd name="T9" fmla="*/ 99 h 99"/>
                <a:gd name="T10" fmla="*/ 90 w 110"/>
                <a:gd name="T11" fmla="*/ 66 h 99"/>
                <a:gd name="T12" fmla="*/ 65 w 110"/>
                <a:gd name="T13" fmla="*/ 38 h 99"/>
                <a:gd name="T14" fmla="*/ 34 w 110"/>
                <a:gd name="T15" fmla="*/ 16 h 99"/>
                <a:gd name="T16" fmla="*/ 0 w 110"/>
                <a:gd name="T17" fmla="*/ 0 h 99"/>
                <a:gd name="T18" fmla="*/ 14 w 110"/>
                <a:gd name="T19" fmla="*/ 23 h 99"/>
                <a:gd name="T20" fmla="*/ 25 w 110"/>
                <a:gd name="T21" fmla="*/ 4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9">
                  <a:moveTo>
                    <a:pt x="25" y="47"/>
                  </a:moveTo>
                  <a:lnTo>
                    <a:pt x="25" y="47"/>
                  </a:lnTo>
                  <a:cubicBezTo>
                    <a:pt x="28" y="56"/>
                    <a:pt x="31" y="64"/>
                    <a:pt x="33" y="73"/>
                  </a:cubicBezTo>
                  <a:cubicBezTo>
                    <a:pt x="35" y="81"/>
                    <a:pt x="37" y="90"/>
                    <a:pt x="39" y="99"/>
                  </a:cubicBezTo>
                  <a:lnTo>
                    <a:pt x="110" y="99"/>
                  </a:lnTo>
                  <a:cubicBezTo>
                    <a:pt x="104" y="87"/>
                    <a:pt x="98" y="76"/>
                    <a:pt x="90" y="66"/>
                  </a:cubicBezTo>
                  <a:cubicBezTo>
                    <a:pt x="83" y="56"/>
                    <a:pt x="74" y="47"/>
                    <a:pt x="65" y="38"/>
                  </a:cubicBezTo>
                  <a:cubicBezTo>
                    <a:pt x="55" y="30"/>
                    <a:pt x="45" y="23"/>
                    <a:pt x="34" y="16"/>
                  </a:cubicBezTo>
                  <a:cubicBezTo>
                    <a:pt x="23" y="9"/>
                    <a:pt x="12" y="4"/>
                    <a:pt x="0" y="0"/>
                  </a:cubicBezTo>
                  <a:cubicBezTo>
                    <a:pt x="5" y="7"/>
                    <a:pt x="10" y="15"/>
                    <a:pt x="14" y="23"/>
                  </a:cubicBezTo>
                  <a:cubicBezTo>
                    <a:pt x="18" y="31"/>
                    <a:pt x="22" y="39"/>
                    <a:pt x="25" y="47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FC4CF0F-FEBE-49B9-4CF9-B17DF56D5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617"/>
              <a:ext cx="122" cy="81"/>
            </a:xfrm>
            <a:custGeom>
              <a:avLst/>
              <a:gdLst>
                <a:gd name="T0" fmla="*/ 4 w 164"/>
                <a:gd name="T1" fmla="*/ 0 h 109"/>
                <a:gd name="T2" fmla="*/ 4 w 164"/>
                <a:gd name="T3" fmla="*/ 0 h 109"/>
                <a:gd name="T4" fmla="*/ 1 w 164"/>
                <a:gd name="T5" fmla="*/ 27 h 109"/>
                <a:gd name="T6" fmla="*/ 0 w 164"/>
                <a:gd name="T7" fmla="*/ 54 h 109"/>
                <a:gd name="T8" fmla="*/ 1 w 164"/>
                <a:gd name="T9" fmla="*/ 81 h 109"/>
                <a:gd name="T10" fmla="*/ 4 w 164"/>
                <a:gd name="T11" fmla="*/ 109 h 109"/>
                <a:gd name="T12" fmla="*/ 160 w 164"/>
                <a:gd name="T13" fmla="*/ 109 h 109"/>
                <a:gd name="T14" fmla="*/ 163 w 164"/>
                <a:gd name="T15" fmla="*/ 81 h 109"/>
                <a:gd name="T16" fmla="*/ 164 w 164"/>
                <a:gd name="T17" fmla="*/ 54 h 109"/>
                <a:gd name="T18" fmla="*/ 163 w 164"/>
                <a:gd name="T19" fmla="*/ 27 h 109"/>
                <a:gd name="T20" fmla="*/ 160 w 164"/>
                <a:gd name="T21" fmla="*/ 0 h 109"/>
                <a:gd name="T22" fmla="*/ 4 w 164"/>
                <a:gd name="T2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09">
                  <a:moveTo>
                    <a:pt x="4" y="0"/>
                  </a:moveTo>
                  <a:lnTo>
                    <a:pt x="4" y="0"/>
                  </a:lnTo>
                  <a:cubicBezTo>
                    <a:pt x="3" y="9"/>
                    <a:pt x="2" y="18"/>
                    <a:pt x="1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3"/>
                    <a:pt x="1" y="81"/>
                  </a:cubicBezTo>
                  <a:cubicBezTo>
                    <a:pt x="2" y="90"/>
                    <a:pt x="3" y="100"/>
                    <a:pt x="4" y="109"/>
                  </a:cubicBezTo>
                  <a:lnTo>
                    <a:pt x="160" y="109"/>
                  </a:lnTo>
                  <a:cubicBezTo>
                    <a:pt x="161" y="100"/>
                    <a:pt x="162" y="90"/>
                    <a:pt x="163" y="81"/>
                  </a:cubicBezTo>
                  <a:cubicBezTo>
                    <a:pt x="163" y="73"/>
                    <a:pt x="164" y="63"/>
                    <a:pt x="164" y="54"/>
                  </a:cubicBezTo>
                  <a:cubicBezTo>
                    <a:pt x="164" y="45"/>
                    <a:pt x="163" y="36"/>
                    <a:pt x="163" y="27"/>
                  </a:cubicBezTo>
                  <a:cubicBezTo>
                    <a:pt x="162" y="18"/>
                    <a:pt x="161" y="9"/>
                    <a:pt x="160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920C01D0-95B6-ACF6-8898-AFCA7E63B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515"/>
              <a:ext cx="110" cy="82"/>
            </a:xfrm>
            <a:custGeom>
              <a:avLst/>
              <a:gdLst>
                <a:gd name="T0" fmla="*/ 24 w 147"/>
                <a:gd name="T1" fmla="*/ 42 h 109"/>
                <a:gd name="T2" fmla="*/ 24 w 147"/>
                <a:gd name="T3" fmla="*/ 42 h 109"/>
                <a:gd name="T4" fmla="*/ 38 w 147"/>
                <a:gd name="T5" fmla="*/ 20 h 109"/>
                <a:gd name="T6" fmla="*/ 54 w 147"/>
                <a:gd name="T7" fmla="*/ 5 h 109"/>
                <a:gd name="T8" fmla="*/ 74 w 147"/>
                <a:gd name="T9" fmla="*/ 0 h 109"/>
                <a:gd name="T10" fmla="*/ 93 w 147"/>
                <a:gd name="T11" fmla="*/ 5 h 109"/>
                <a:gd name="T12" fmla="*/ 110 w 147"/>
                <a:gd name="T13" fmla="*/ 20 h 109"/>
                <a:gd name="T14" fmla="*/ 124 w 147"/>
                <a:gd name="T15" fmla="*/ 42 h 109"/>
                <a:gd name="T16" fmla="*/ 134 w 147"/>
                <a:gd name="T17" fmla="*/ 66 h 109"/>
                <a:gd name="T18" fmla="*/ 142 w 147"/>
                <a:gd name="T19" fmla="*/ 89 h 109"/>
                <a:gd name="T20" fmla="*/ 147 w 147"/>
                <a:gd name="T21" fmla="*/ 109 h 109"/>
                <a:gd name="T22" fmla="*/ 0 w 147"/>
                <a:gd name="T23" fmla="*/ 109 h 109"/>
                <a:gd name="T24" fmla="*/ 5 w 147"/>
                <a:gd name="T25" fmla="*/ 89 h 109"/>
                <a:gd name="T26" fmla="*/ 13 w 147"/>
                <a:gd name="T27" fmla="*/ 66 h 109"/>
                <a:gd name="T28" fmla="*/ 24 w 147"/>
                <a:gd name="T29" fmla="*/ 4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109">
                  <a:moveTo>
                    <a:pt x="24" y="42"/>
                  </a:moveTo>
                  <a:lnTo>
                    <a:pt x="24" y="42"/>
                  </a:lnTo>
                  <a:cubicBezTo>
                    <a:pt x="28" y="34"/>
                    <a:pt x="33" y="27"/>
                    <a:pt x="38" y="20"/>
                  </a:cubicBezTo>
                  <a:cubicBezTo>
                    <a:pt x="43" y="14"/>
                    <a:pt x="48" y="9"/>
                    <a:pt x="54" y="5"/>
                  </a:cubicBezTo>
                  <a:cubicBezTo>
                    <a:pt x="60" y="2"/>
                    <a:pt x="67" y="0"/>
                    <a:pt x="74" y="0"/>
                  </a:cubicBezTo>
                  <a:cubicBezTo>
                    <a:pt x="81" y="0"/>
                    <a:pt x="87" y="2"/>
                    <a:pt x="93" y="5"/>
                  </a:cubicBezTo>
                  <a:cubicBezTo>
                    <a:pt x="99" y="9"/>
                    <a:pt x="105" y="14"/>
                    <a:pt x="110" y="20"/>
                  </a:cubicBezTo>
                  <a:cubicBezTo>
                    <a:pt x="115" y="27"/>
                    <a:pt x="120" y="34"/>
                    <a:pt x="124" y="42"/>
                  </a:cubicBezTo>
                  <a:cubicBezTo>
                    <a:pt x="128" y="49"/>
                    <a:pt x="131" y="57"/>
                    <a:pt x="134" y="66"/>
                  </a:cubicBezTo>
                  <a:cubicBezTo>
                    <a:pt x="138" y="74"/>
                    <a:pt x="140" y="81"/>
                    <a:pt x="142" y="89"/>
                  </a:cubicBezTo>
                  <a:cubicBezTo>
                    <a:pt x="144" y="96"/>
                    <a:pt x="146" y="103"/>
                    <a:pt x="147" y="109"/>
                  </a:cubicBezTo>
                  <a:lnTo>
                    <a:pt x="0" y="109"/>
                  </a:lnTo>
                  <a:cubicBezTo>
                    <a:pt x="2" y="103"/>
                    <a:pt x="3" y="96"/>
                    <a:pt x="5" y="89"/>
                  </a:cubicBezTo>
                  <a:cubicBezTo>
                    <a:pt x="7" y="81"/>
                    <a:pt x="10" y="74"/>
                    <a:pt x="13" y="66"/>
                  </a:cubicBezTo>
                  <a:cubicBezTo>
                    <a:pt x="16" y="57"/>
                    <a:pt x="20" y="49"/>
                    <a:pt x="24" y="4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4EF2A6CC-2CD2-6787-350C-4C5D7332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2523"/>
              <a:ext cx="81" cy="74"/>
            </a:xfrm>
            <a:custGeom>
              <a:avLst/>
              <a:gdLst>
                <a:gd name="T0" fmla="*/ 19 w 110"/>
                <a:gd name="T1" fmla="*/ 66 h 99"/>
                <a:gd name="T2" fmla="*/ 19 w 110"/>
                <a:gd name="T3" fmla="*/ 66 h 99"/>
                <a:gd name="T4" fmla="*/ 45 w 110"/>
                <a:gd name="T5" fmla="*/ 38 h 99"/>
                <a:gd name="T6" fmla="*/ 75 w 110"/>
                <a:gd name="T7" fmla="*/ 16 h 99"/>
                <a:gd name="T8" fmla="*/ 110 w 110"/>
                <a:gd name="T9" fmla="*/ 0 h 99"/>
                <a:gd name="T10" fmla="*/ 96 w 110"/>
                <a:gd name="T11" fmla="*/ 23 h 99"/>
                <a:gd name="T12" fmla="*/ 85 w 110"/>
                <a:gd name="T13" fmla="*/ 47 h 99"/>
                <a:gd name="T14" fmla="*/ 77 w 110"/>
                <a:gd name="T15" fmla="*/ 73 h 99"/>
                <a:gd name="T16" fmla="*/ 71 w 110"/>
                <a:gd name="T17" fmla="*/ 99 h 99"/>
                <a:gd name="T18" fmla="*/ 0 w 110"/>
                <a:gd name="T19" fmla="*/ 99 h 99"/>
                <a:gd name="T20" fmla="*/ 19 w 110"/>
                <a:gd name="T21" fmla="*/ 6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9">
                  <a:moveTo>
                    <a:pt x="19" y="66"/>
                  </a:moveTo>
                  <a:lnTo>
                    <a:pt x="19" y="66"/>
                  </a:lnTo>
                  <a:cubicBezTo>
                    <a:pt x="27" y="56"/>
                    <a:pt x="36" y="47"/>
                    <a:pt x="45" y="38"/>
                  </a:cubicBezTo>
                  <a:cubicBezTo>
                    <a:pt x="54" y="30"/>
                    <a:pt x="64" y="23"/>
                    <a:pt x="75" y="16"/>
                  </a:cubicBezTo>
                  <a:cubicBezTo>
                    <a:pt x="86" y="9"/>
                    <a:pt x="98" y="4"/>
                    <a:pt x="110" y="0"/>
                  </a:cubicBezTo>
                  <a:cubicBezTo>
                    <a:pt x="104" y="7"/>
                    <a:pt x="100" y="15"/>
                    <a:pt x="96" y="23"/>
                  </a:cubicBezTo>
                  <a:cubicBezTo>
                    <a:pt x="92" y="31"/>
                    <a:pt x="88" y="39"/>
                    <a:pt x="85" y="47"/>
                  </a:cubicBezTo>
                  <a:cubicBezTo>
                    <a:pt x="82" y="56"/>
                    <a:pt x="79" y="64"/>
                    <a:pt x="77" y="73"/>
                  </a:cubicBezTo>
                  <a:cubicBezTo>
                    <a:pt x="74" y="81"/>
                    <a:pt x="72" y="90"/>
                    <a:pt x="71" y="99"/>
                  </a:cubicBezTo>
                  <a:lnTo>
                    <a:pt x="0" y="99"/>
                  </a:lnTo>
                  <a:cubicBezTo>
                    <a:pt x="5" y="87"/>
                    <a:pt x="12" y="76"/>
                    <a:pt x="19" y="66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CBEBCEF-22CB-E91B-8D14-CBAEB2A5F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617"/>
              <a:ext cx="64" cy="81"/>
            </a:xfrm>
            <a:custGeom>
              <a:avLst/>
              <a:gdLst>
                <a:gd name="T0" fmla="*/ 0 w 85"/>
                <a:gd name="T1" fmla="*/ 54 h 109"/>
                <a:gd name="T2" fmla="*/ 0 w 85"/>
                <a:gd name="T3" fmla="*/ 54 h 109"/>
                <a:gd name="T4" fmla="*/ 8 w 85"/>
                <a:gd name="T5" fmla="*/ 0 h 109"/>
                <a:gd name="T6" fmla="*/ 85 w 85"/>
                <a:gd name="T7" fmla="*/ 0 h 109"/>
                <a:gd name="T8" fmla="*/ 83 w 85"/>
                <a:gd name="T9" fmla="*/ 27 h 109"/>
                <a:gd name="T10" fmla="*/ 82 w 85"/>
                <a:gd name="T11" fmla="*/ 54 h 109"/>
                <a:gd name="T12" fmla="*/ 83 w 85"/>
                <a:gd name="T13" fmla="*/ 81 h 109"/>
                <a:gd name="T14" fmla="*/ 85 w 85"/>
                <a:gd name="T15" fmla="*/ 109 h 109"/>
                <a:gd name="T16" fmla="*/ 8 w 85"/>
                <a:gd name="T17" fmla="*/ 109 h 109"/>
                <a:gd name="T18" fmla="*/ 0 w 85"/>
                <a:gd name="T19" fmla="*/ 5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09">
                  <a:moveTo>
                    <a:pt x="0" y="54"/>
                  </a:moveTo>
                  <a:lnTo>
                    <a:pt x="0" y="54"/>
                  </a:lnTo>
                  <a:cubicBezTo>
                    <a:pt x="0" y="35"/>
                    <a:pt x="3" y="17"/>
                    <a:pt x="8" y="0"/>
                  </a:cubicBezTo>
                  <a:lnTo>
                    <a:pt x="85" y="0"/>
                  </a:lnTo>
                  <a:cubicBezTo>
                    <a:pt x="84" y="9"/>
                    <a:pt x="83" y="18"/>
                    <a:pt x="83" y="27"/>
                  </a:cubicBezTo>
                  <a:cubicBezTo>
                    <a:pt x="82" y="36"/>
                    <a:pt x="82" y="45"/>
                    <a:pt x="82" y="54"/>
                  </a:cubicBezTo>
                  <a:cubicBezTo>
                    <a:pt x="82" y="63"/>
                    <a:pt x="82" y="73"/>
                    <a:pt x="83" y="81"/>
                  </a:cubicBezTo>
                  <a:cubicBezTo>
                    <a:pt x="83" y="90"/>
                    <a:pt x="84" y="100"/>
                    <a:pt x="85" y="109"/>
                  </a:cubicBezTo>
                  <a:lnTo>
                    <a:pt x="8" y="109"/>
                  </a:lnTo>
                  <a:cubicBezTo>
                    <a:pt x="3" y="91"/>
                    <a:pt x="0" y="73"/>
                    <a:pt x="0" y="54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1B91DFDB-DE47-3F28-A2D0-A1EEDC3C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2718"/>
              <a:ext cx="81" cy="73"/>
            </a:xfrm>
            <a:custGeom>
              <a:avLst/>
              <a:gdLst>
                <a:gd name="T0" fmla="*/ 75 w 110"/>
                <a:gd name="T1" fmla="*/ 82 h 98"/>
                <a:gd name="T2" fmla="*/ 75 w 110"/>
                <a:gd name="T3" fmla="*/ 82 h 98"/>
                <a:gd name="T4" fmla="*/ 45 w 110"/>
                <a:gd name="T5" fmla="*/ 60 h 98"/>
                <a:gd name="T6" fmla="*/ 19 w 110"/>
                <a:gd name="T7" fmla="*/ 32 h 98"/>
                <a:gd name="T8" fmla="*/ 0 w 110"/>
                <a:gd name="T9" fmla="*/ 0 h 98"/>
                <a:gd name="T10" fmla="*/ 71 w 110"/>
                <a:gd name="T11" fmla="*/ 0 h 98"/>
                <a:gd name="T12" fmla="*/ 77 w 110"/>
                <a:gd name="T13" fmla="*/ 26 h 98"/>
                <a:gd name="T14" fmla="*/ 85 w 110"/>
                <a:gd name="T15" fmla="*/ 51 h 98"/>
                <a:gd name="T16" fmla="*/ 96 w 110"/>
                <a:gd name="T17" fmla="*/ 76 h 98"/>
                <a:gd name="T18" fmla="*/ 110 w 110"/>
                <a:gd name="T19" fmla="*/ 98 h 98"/>
                <a:gd name="T20" fmla="*/ 75 w 110"/>
                <a:gd name="T21" fmla="*/ 8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8">
                  <a:moveTo>
                    <a:pt x="75" y="82"/>
                  </a:moveTo>
                  <a:lnTo>
                    <a:pt x="75" y="82"/>
                  </a:lnTo>
                  <a:cubicBezTo>
                    <a:pt x="64" y="76"/>
                    <a:pt x="54" y="68"/>
                    <a:pt x="45" y="60"/>
                  </a:cubicBezTo>
                  <a:cubicBezTo>
                    <a:pt x="36" y="52"/>
                    <a:pt x="27" y="42"/>
                    <a:pt x="19" y="32"/>
                  </a:cubicBezTo>
                  <a:cubicBezTo>
                    <a:pt x="12" y="22"/>
                    <a:pt x="5" y="11"/>
                    <a:pt x="0" y="0"/>
                  </a:cubicBezTo>
                  <a:lnTo>
                    <a:pt x="71" y="0"/>
                  </a:lnTo>
                  <a:cubicBezTo>
                    <a:pt x="72" y="8"/>
                    <a:pt x="74" y="17"/>
                    <a:pt x="77" y="26"/>
                  </a:cubicBezTo>
                  <a:cubicBezTo>
                    <a:pt x="79" y="34"/>
                    <a:pt x="82" y="43"/>
                    <a:pt x="85" y="51"/>
                  </a:cubicBezTo>
                  <a:cubicBezTo>
                    <a:pt x="88" y="60"/>
                    <a:pt x="92" y="68"/>
                    <a:pt x="96" y="76"/>
                  </a:cubicBezTo>
                  <a:cubicBezTo>
                    <a:pt x="100" y="84"/>
                    <a:pt x="104" y="91"/>
                    <a:pt x="110" y="98"/>
                  </a:cubicBezTo>
                  <a:cubicBezTo>
                    <a:pt x="98" y="94"/>
                    <a:pt x="86" y="89"/>
                    <a:pt x="75" y="8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371206F8-DB63-3837-D039-0893F6E2E4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718"/>
              <a:ext cx="82" cy="73"/>
            </a:xfrm>
            <a:custGeom>
              <a:avLst/>
              <a:gdLst>
                <a:gd name="T0" fmla="*/ 90 w 110"/>
                <a:gd name="T1" fmla="*/ 32 h 98"/>
                <a:gd name="T2" fmla="*/ 90 w 110"/>
                <a:gd name="T3" fmla="*/ 32 h 98"/>
                <a:gd name="T4" fmla="*/ 65 w 110"/>
                <a:gd name="T5" fmla="*/ 60 h 98"/>
                <a:gd name="T6" fmla="*/ 34 w 110"/>
                <a:gd name="T7" fmla="*/ 82 h 98"/>
                <a:gd name="T8" fmla="*/ 0 w 110"/>
                <a:gd name="T9" fmla="*/ 98 h 98"/>
                <a:gd name="T10" fmla="*/ 14 w 110"/>
                <a:gd name="T11" fmla="*/ 76 h 98"/>
                <a:gd name="T12" fmla="*/ 25 w 110"/>
                <a:gd name="T13" fmla="*/ 51 h 98"/>
                <a:gd name="T14" fmla="*/ 33 w 110"/>
                <a:gd name="T15" fmla="*/ 26 h 98"/>
                <a:gd name="T16" fmla="*/ 39 w 110"/>
                <a:gd name="T17" fmla="*/ 0 h 98"/>
                <a:gd name="T18" fmla="*/ 110 w 110"/>
                <a:gd name="T19" fmla="*/ 0 h 98"/>
                <a:gd name="T20" fmla="*/ 90 w 110"/>
                <a:gd name="T21" fmla="*/ 3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8">
                  <a:moveTo>
                    <a:pt x="90" y="32"/>
                  </a:moveTo>
                  <a:lnTo>
                    <a:pt x="90" y="32"/>
                  </a:lnTo>
                  <a:cubicBezTo>
                    <a:pt x="83" y="42"/>
                    <a:pt x="74" y="52"/>
                    <a:pt x="65" y="60"/>
                  </a:cubicBezTo>
                  <a:cubicBezTo>
                    <a:pt x="55" y="68"/>
                    <a:pt x="45" y="76"/>
                    <a:pt x="34" y="82"/>
                  </a:cubicBezTo>
                  <a:cubicBezTo>
                    <a:pt x="23" y="89"/>
                    <a:pt x="12" y="94"/>
                    <a:pt x="0" y="98"/>
                  </a:cubicBezTo>
                  <a:cubicBezTo>
                    <a:pt x="5" y="91"/>
                    <a:pt x="10" y="84"/>
                    <a:pt x="14" y="76"/>
                  </a:cubicBezTo>
                  <a:cubicBezTo>
                    <a:pt x="18" y="68"/>
                    <a:pt x="22" y="60"/>
                    <a:pt x="25" y="51"/>
                  </a:cubicBezTo>
                  <a:cubicBezTo>
                    <a:pt x="28" y="43"/>
                    <a:pt x="31" y="34"/>
                    <a:pt x="33" y="26"/>
                  </a:cubicBezTo>
                  <a:cubicBezTo>
                    <a:pt x="35" y="17"/>
                    <a:pt x="37" y="8"/>
                    <a:pt x="39" y="0"/>
                  </a:cubicBezTo>
                  <a:lnTo>
                    <a:pt x="110" y="0"/>
                  </a:lnTo>
                  <a:cubicBezTo>
                    <a:pt x="104" y="11"/>
                    <a:pt x="98" y="22"/>
                    <a:pt x="90" y="3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9F1429A-B219-C730-4E19-3694EA310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517903" y="1357099"/>
            <a:ext cx="4298124" cy="786905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47CA26-8F6F-7A5C-CE0D-D8C8304B6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561" y="1461397"/>
            <a:ext cx="511219" cy="511219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51C8BA55-C237-7929-E5BF-11C8C3C99317}"/>
              </a:ext>
            </a:extLst>
          </p:cNvPr>
          <p:cNvSpPr txBox="1"/>
          <p:nvPr/>
        </p:nvSpPr>
        <p:spPr>
          <a:xfrm flipH="1">
            <a:off x="2987250" y="1568312"/>
            <a:ext cx="275600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bold" panose="020B0702040204020203" pitchFamily="34" charset="0"/>
              </a:rPr>
              <a:t>Windows 365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A4E19C78-A9E1-7490-AFBB-E755C82B3C9E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3557691"/>
          <a:ext cx="11582400" cy="2843109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1699101">
                  <a:extLst>
                    <a:ext uri="{9D8B030D-6E8A-4147-A177-3AD203B41FA5}">
                      <a16:colId xmlns:a16="http://schemas.microsoft.com/office/drawing/2014/main" val="1343614168"/>
                    </a:ext>
                  </a:extLst>
                </a:gridCol>
                <a:gridCol w="4940474">
                  <a:extLst>
                    <a:ext uri="{9D8B030D-6E8A-4147-A177-3AD203B41FA5}">
                      <a16:colId xmlns:a16="http://schemas.microsoft.com/office/drawing/2014/main" val="1098968739"/>
                    </a:ext>
                  </a:extLst>
                </a:gridCol>
                <a:gridCol w="4942825">
                  <a:extLst>
                    <a:ext uri="{9D8B030D-6E8A-4147-A177-3AD203B41FA5}">
                      <a16:colId xmlns:a16="http://schemas.microsoft.com/office/drawing/2014/main" val="3254914880"/>
                    </a:ext>
                  </a:extLst>
                </a:gridCol>
              </a:tblGrid>
              <a:tr h="44480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600" b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Windows 365 - Cloud PC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Azure Virtual Desktop - Cloud VDI</a:t>
                      </a:r>
                      <a:endParaRPr lang="en-US" sz="1400" b="1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829545"/>
                  </a:ext>
                </a:extLst>
              </a:tr>
              <a:tr h="35227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OS Support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Windows 11 or Windows 10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Windows 11, Windows 10, single or multi-session, Windows Server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9702609"/>
                  </a:ext>
                </a:extLst>
              </a:tr>
              <a:tr h="636946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Admin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Microsoft Endpoint Manager (Enterprise)</a:t>
                      </a:r>
                    </a:p>
                    <a:p>
                      <a:pPr marL="171450" marR="0" lvl="0" indent="-17145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Web self-service (Business)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Azure Portal </a:t>
                      </a:r>
                    </a:p>
                    <a:p>
                      <a:pPr marL="171450" marR="0" lvl="0" indent="-17145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bg2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VMware or Citrix management panel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529493"/>
                  </a:ext>
                </a:extLst>
              </a:tr>
              <a:tr h="35227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Service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SaaS: complete end-to-end Microsoft service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119245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None/>
                      </a:pPr>
                      <a:r>
                        <a:rPr lang="en-US" sz="1200" kern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PaaS: granular controls over configuration and management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891266"/>
                  </a:ext>
                </a:extLst>
              </a:tr>
              <a:tr h="35227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Pricing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Per-user, per month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Consumption-based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458317"/>
                  </a:ext>
                </a:extLst>
              </a:tr>
              <a:tr h="35227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Scale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Unlimited based on subscription</a:t>
                      </a: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u="non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Unlimited based on consumption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0092588"/>
                  </a:ext>
                </a:extLst>
              </a:tr>
              <a:tr h="352272">
                <a:tc>
                  <a:txBody>
                    <a:bodyPr/>
                    <a:lstStyle/>
                    <a:p>
                      <a:pPr marL="0" marR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b="1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End-user</a:t>
                      </a:r>
                      <a:endParaRPr lang="en-US" sz="1400" b="1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Full Windows like-local experience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Single or multi-user, pooled, remote app</a:t>
                      </a:r>
                      <a:endParaRPr lang="en-US" sz="120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72000" marT="72000" marB="72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2591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5692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5C64A-1234-658E-84C2-8A74CAA22C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800" b="0" i="0" u="none" strike="noStrike" kern="1200" cap="none" spc="0" normalizeH="0" baseline="0" noProof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t>© 2023 NTT DATA Americas,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43E26-C3F0-2260-E4BC-9530491E38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A2340-BE12-4138-BE15-7C339B03EB4B}" type="slidenum">
              <a:rPr kumimoji="1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6785C1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800" b="0" i="0" u="none" strike="noStrike" kern="1200" cap="none" spc="0" normalizeH="0" baseline="0" noProof="0">
              <a:ln>
                <a:noFill/>
              </a:ln>
              <a:solidFill>
                <a:srgbClr val="6785C1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E6432E-DD6A-AC7B-6E31-DAE330EE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Key Considerations to Select the Right Solution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375353D-05D8-2883-72AB-DE8B6B75EA52}"/>
              </a:ext>
            </a:extLst>
          </p:cNvPr>
          <p:cNvCxnSpPr>
            <a:cxnSpLocks/>
          </p:cNvCxnSpPr>
          <p:nvPr/>
        </p:nvCxnSpPr>
        <p:spPr>
          <a:xfrm>
            <a:off x="6096000" y="1416743"/>
            <a:ext cx="0" cy="4953000"/>
          </a:xfrm>
          <a:prstGeom prst="line">
            <a:avLst/>
          </a:prstGeom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2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D2A57D8-6771-4256-AAAF-B154A560A959}"/>
              </a:ext>
            </a:extLst>
          </p:cNvPr>
          <p:cNvSpPr/>
          <p:nvPr/>
        </p:nvSpPr>
        <p:spPr>
          <a:xfrm>
            <a:off x="7311977" y="3022008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Shared responsibility with IaaS model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733FA3-9543-1C3B-2418-9C797FB48D09}"/>
              </a:ext>
            </a:extLst>
          </p:cNvPr>
          <p:cNvSpPr/>
          <p:nvPr/>
        </p:nvSpPr>
        <p:spPr>
          <a:xfrm>
            <a:off x="7311977" y="3901456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Consumption-based model, based on demand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964672-527D-DBCB-5FBF-D2B8C5C660A6}"/>
              </a:ext>
            </a:extLst>
          </p:cNvPr>
          <p:cNvSpPr/>
          <p:nvPr/>
        </p:nvSpPr>
        <p:spPr>
          <a:xfrm>
            <a:off x="7311977" y="4743084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Persistent/ Non-persistent, multisession, pool deployment, Remote App publication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1455F9-3621-62EF-4C5A-AFAAF2C57D81}"/>
              </a:ext>
            </a:extLst>
          </p:cNvPr>
          <p:cNvSpPr/>
          <p:nvPr/>
        </p:nvSpPr>
        <p:spPr>
          <a:xfrm>
            <a:off x="7311977" y="5572635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Virtualization is in house skill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305651-FCC9-3DA7-B930-B83902E33431}"/>
              </a:ext>
            </a:extLst>
          </p:cNvPr>
          <p:cNvSpPr/>
          <p:nvPr/>
        </p:nvSpPr>
        <p:spPr>
          <a:xfrm>
            <a:off x="6615796" y="3022008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4E5BFC-EF3D-0A79-A72B-95D979547348}"/>
              </a:ext>
            </a:extLst>
          </p:cNvPr>
          <p:cNvSpPr/>
          <p:nvPr/>
        </p:nvSpPr>
        <p:spPr>
          <a:xfrm>
            <a:off x="6615796" y="3901456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902A35-D43D-3620-DDAD-31FADA780D77}"/>
              </a:ext>
            </a:extLst>
          </p:cNvPr>
          <p:cNvSpPr/>
          <p:nvPr/>
        </p:nvSpPr>
        <p:spPr>
          <a:xfrm>
            <a:off x="6615796" y="4743084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135AFF-C0EE-5AD3-CD04-708571F03961}"/>
              </a:ext>
            </a:extLst>
          </p:cNvPr>
          <p:cNvSpPr/>
          <p:nvPr/>
        </p:nvSpPr>
        <p:spPr>
          <a:xfrm>
            <a:off x="6615796" y="5572635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95AC76-60B0-5A12-E488-7D3B00628EBA}"/>
              </a:ext>
            </a:extLst>
          </p:cNvPr>
          <p:cNvGrpSpPr>
            <a:grpSpLocks noChangeAspect="1"/>
          </p:cNvGrpSpPr>
          <p:nvPr/>
        </p:nvGrpSpPr>
        <p:grpSpPr>
          <a:xfrm>
            <a:off x="6733819" y="4030635"/>
            <a:ext cx="460135" cy="324000"/>
            <a:chOff x="1936750" y="2424113"/>
            <a:chExt cx="804863" cy="566737"/>
          </a:xfrm>
          <a:solidFill>
            <a:schemeClr val="bg1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E3AFE68A-CE2D-65D1-64A6-105579C20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5963" y="2935288"/>
              <a:ext cx="755650" cy="555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767F0EDB-D083-8418-4ABA-FC07E4D2B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763" y="2533650"/>
              <a:ext cx="217488" cy="217487"/>
            </a:xfrm>
            <a:custGeom>
              <a:avLst/>
              <a:gdLst>
                <a:gd name="T0" fmla="*/ 24 w 137"/>
                <a:gd name="T1" fmla="*/ 137 h 137"/>
                <a:gd name="T2" fmla="*/ 0 w 137"/>
                <a:gd name="T3" fmla="*/ 111 h 137"/>
                <a:gd name="T4" fmla="*/ 111 w 137"/>
                <a:gd name="T5" fmla="*/ 0 h 137"/>
                <a:gd name="T6" fmla="*/ 137 w 137"/>
                <a:gd name="T7" fmla="*/ 26 h 137"/>
                <a:gd name="T8" fmla="*/ 24 w 137"/>
                <a:gd name="T9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7">
                  <a:moveTo>
                    <a:pt x="24" y="137"/>
                  </a:moveTo>
                  <a:lnTo>
                    <a:pt x="0" y="111"/>
                  </a:lnTo>
                  <a:lnTo>
                    <a:pt x="111" y="0"/>
                  </a:lnTo>
                  <a:lnTo>
                    <a:pt x="137" y="26"/>
                  </a:lnTo>
                  <a:lnTo>
                    <a:pt x="24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F17344C6-BEFD-D181-32B4-4D944295C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4725" y="2589213"/>
              <a:ext cx="153988" cy="161925"/>
            </a:xfrm>
            <a:custGeom>
              <a:avLst/>
              <a:gdLst>
                <a:gd name="T0" fmla="*/ 71 w 97"/>
                <a:gd name="T1" fmla="*/ 102 h 102"/>
                <a:gd name="T2" fmla="*/ 0 w 97"/>
                <a:gd name="T3" fmla="*/ 24 h 102"/>
                <a:gd name="T4" fmla="*/ 26 w 97"/>
                <a:gd name="T5" fmla="*/ 0 h 102"/>
                <a:gd name="T6" fmla="*/ 97 w 97"/>
                <a:gd name="T7" fmla="*/ 78 h 102"/>
                <a:gd name="T8" fmla="*/ 71 w 97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02">
                  <a:moveTo>
                    <a:pt x="71" y="102"/>
                  </a:moveTo>
                  <a:lnTo>
                    <a:pt x="0" y="24"/>
                  </a:lnTo>
                  <a:lnTo>
                    <a:pt x="26" y="0"/>
                  </a:lnTo>
                  <a:lnTo>
                    <a:pt x="97" y="78"/>
                  </a:lnTo>
                  <a:lnTo>
                    <a:pt x="7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62564986-D16F-18B7-8096-F66ECF101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1525" y="2581275"/>
              <a:ext cx="142875" cy="128587"/>
            </a:xfrm>
            <a:custGeom>
              <a:avLst/>
              <a:gdLst>
                <a:gd name="T0" fmla="*/ 24 w 90"/>
                <a:gd name="T1" fmla="*/ 81 h 81"/>
                <a:gd name="T2" fmla="*/ 0 w 90"/>
                <a:gd name="T3" fmla="*/ 55 h 81"/>
                <a:gd name="T4" fmla="*/ 67 w 90"/>
                <a:gd name="T5" fmla="*/ 0 h 81"/>
                <a:gd name="T6" fmla="*/ 90 w 90"/>
                <a:gd name="T7" fmla="*/ 26 h 81"/>
                <a:gd name="T8" fmla="*/ 24 w 90"/>
                <a:gd name="T9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1">
                  <a:moveTo>
                    <a:pt x="24" y="81"/>
                  </a:moveTo>
                  <a:lnTo>
                    <a:pt x="0" y="55"/>
                  </a:lnTo>
                  <a:lnTo>
                    <a:pt x="67" y="0"/>
                  </a:lnTo>
                  <a:lnTo>
                    <a:pt x="90" y="26"/>
                  </a:lnTo>
                  <a:lnTo>
                    <a:pt x="2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Freeform 77">
              <a:extLst>
                <a:ext uri="{FF2B5EF4-FFF2-40B4-BE49-F238E27FC236}">
                  <a16:creationId xmlns:a16="http://schemas.microsoft.com/office/drawing/2014/main" id="{754A211F-8C17-05F1-4151-61AA4F4188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36750" y="2616200"/>
              <a:ext cx="180975" cy="179387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5 h 48"/>
                <a:gd name="T12" fmla="*/ 15 w 48"/>
                <a:gd name="T13" fmla="*/ 24 h 48"/>
                <a:gd name="T14" fmla="*/ 24 w 48"/>
                <a:gd name="T15" fmla="*/ 33 h 48"/>
                <a:gd name="T16" fmla="*/ 33 w 48"/>
                <a:gd name="T17" fmla="*/ 24 h 48"/>
                <a:gd name="T18" fmla="*/ 24 w 48"/>
                <a:gd name="T1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8" y="11"/>
                    <a:pt x="48" y="24"/>
                  </a:cubicBezTo>
                  <a:cubicBezTo>
                    <a:pt x="48" y="37"/>
                    <a:pt x="38" y="48"/>
                    <a:pt x="24" y="48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9"/>
                    <a:pt x="19" y="33"/>
                    <a:pt x="24" y="33"/>
                  </a:cubicBezTo>
                  <a:cubicBezTo>
                    <a:pt x="29" y="33"/>
                    <a:pt x="33" y="29"/>
                    <a:pt x="33" y="24"/>
                  </a:cubicBezTo>
                  <a:cubicBezTo>
                    <a:pt x="33" y="19"/>
                    <a:pt x="29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Freeform 78">
              <a:extLst>
                <a:ext uri="{FF2B5EF4-FFF2-40B4-BE49-F238E27FC236}">
                  <a16:creationId xmlns:a16="http://schemas.microsoft.com/office/drawing/2014/main" id="{1FBBE623-AF43-2E0D-96E3-0CAEF83A7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6163" y="2701925"/>
              <a:ext cx="180975" cy="180975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5 h 48"/>
                <a:gd name="T12" fmla="*/ 15 w 48"/>
                <a:gd name="T13" fmla="*/ 24 h 48"/>
                <a:gd name="T14" fmla="*/ 24 w 48"/>
                <a:gd name="T15" fmla="*/ 33 h 48"/>
                <a:gd name="T16" fmla="*/ 33 w 48"/>
                <a:gd name="T17" fmla="*/ 24 h 48"/>
                <a:gd name="T18" fmla="*/ 24 w 48"/>
                <a:gd name="T1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7" y="0"/>
                    <a:pt x="48" y="11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9"/>
                    <a:pt x="19" y="33"/>
                    <a:pt x="24" y="33"/>
                  </a:cubicBezTo>
                  <a:cubicBezTo>
                    <a:pt x="29" y="33"/>
                    <a:pt x="33" y="29"/>
                    <a:pt x="33" y="24"/>
                  </a:cubicBezTo>
                  <a:cubicBezTo>
                    <a:pt x="33" y="19"/>
                    <a:pt x="29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Freeform 79">
              <a:extLst>
                <a:ext uri="{FF2B5EF4-FFF2-40B4-BE49-F238E27FC236}">
                  <a16:creationId xmlns:a16="http://schemas.microsoft.com/office/drawing/2014/main" id="{94FCA741-C94D-003A-7F22-B5F721F4CC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8838" y="2468563"/>
              <a:ext cx="179388" cy="180975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5 h 48"/>
                <a:gd name="T12" fmla="*/ 15 w 48"/>
                <a:gd name="T13" fmla="*/ 24 h 48"/>
                <a:gd name="T14" fmla="*/ 24 w 48"/>
                <a:gd name="T15" fmla="*/ 33 h 48"/>
                <a:gd name="T16" fmla="*/ 33 w 48"/>
                <a:gd name="T17" fmla="*/ 24 h 48"/>
                <a:gd name="T18" fmla="*/ 24 w 48"/>
                <a:gd name="T1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7"/>
                    <a:pt x="0" y="24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37" y="0"/>
                    <a:pt x="48" y="10"/>
                    <a:pt x="48" y="24"/>
                  </a:cubicBezTo>
                  <a:cubicBezTo>
                    <a:pt x="48" y="37"/>
                    <a:pt x="37" y="48"/>
                    <a:pt x="24" y="48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9"/>
                    <a:pt x="19" y="33"/>
                    <a:pt x="24" y="33"/>
                  </a:cubicBezTo>
                  <a:cubicBezTo>
                    <a:pt x="29" y="33"/>
                    <a:pt x="33" y="29"/>
                    <a:pt x="33" y="24"/>
                  </a:cubicBezTo>
                  <a:cubicBezTo>
                    <a:pt x="33" y="19"/>
                    <a:pt x="29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Freeform 80">
              <a:extLst>
                <a:ext uri="{FF2B5EF4-FFF2-40B4-BE49-F238E27FC236}">
                  <a16:creationId xmlns:a16="http://schemas.microsoft.com/office/drawing/2014/main" id="{E601C667-2AF7-9821-4E1B-9DF4651FD8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7463" y="2424113"/>
              <a:ext cx="179388" cy="180975"/>
            </a:xfrm>
            <a:custGeom>
              <a:avLst/>
              <a:gdLst>
                <a:gd name="T0" fmla="*/ 24 w 48"/>
                <a:gd name="T1" fmla="*/ 48 h 48"/>
                <a:gd name="T2" fmla="*/ 0 w 48"/>
                <a:gd name="T3" fmla="*/ 24 h 48"/>
                <a:gd name="T4" fmla="*/ 24 w 48"/>
                <a:gd name="T5" fmla="*/ 0 h 48"/>
                <a:gd name="T6" fmla="*/ 48 w 48"/>
                <a:gd name="T7" fmla="*/ 24 h 48"/>
                <a:gd name="T8" fmla="*/ 24 w 48"/>
                <a:gd name="T9" fmla="*/ 48 h 48"/>
                <a:gd name="T10" fmla="*/ 24 w 48"/>
                <a:gd name="T11" fmla="*/ 15 h 48"/>
                <a:gd name="T12" fmla="*/ 15 w 48"/>
                <a:gd name="T13" fmla="*/ 24 h 48"/>
                <a:gd name="T14" fmla="*/ 24 w 48"/>
                <a:gd name="T15" fmla="*/ 33 h 48"/>
                <a:gd name="T16" fmla="*/ 33 w 48"/>
                <a:gd name="T17" fmla="*/ 24 h 48"/>
                <a:gd name="T18" fmla="*/ 24 w 48"/>
                <a:gd name="T19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11" y="48"/>
                    <a:pt x="0" y="38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38" y="0"/>
                    <a:pt x="48" y="11"/>
                    <a:pt x="48" y="24"/>
                  </a:cubicBezTo>
                  <a:cubicBezTo>
                    <a:pt x="48" y="38"/>
                    <a:pt x="38" y="48"/>
                    <a:pt x="24" y="48"/>
                  </a:cubicBezTo>
                  <a:close/>
                  <a:moveTo>
                    <a:pt x="24" y="15"/>
                  </a:moveTo>
                  <a:cubicBezTo>
                    <a:pt x="19" y="15"/>
                    <a:pt x="15" y="19"/>
                    <a:pt x="15" y="24"/>
                  </a:cubicBezTo>
                  <a:cubicBezTo>
                    <a:pt x="15" y="29"/>
                    <a:pt x="19" y="33"/>
                    <a:pt x="24" y="33"/>
                  </a:cubicBezTo>
                  <a:cubicBezTo>
                    <a:pt x="29" y="33"/>
                    <a:pt x="33" y="29"/>
                    <a:pt x="33" y="24"/>
                  </a:cubicBezTo>
                  <a:cubicBezTo>
                    <a:pt x="33" y="19"/>
                    <a:pt x="29" y="15"/>
                    <a:pt x="24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F1F2AF0-6BEF-0445-46C1-9583D037C87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761954" y="4842528"/>
            <a:ext cx="392166" cy="360000"/>
          </a:xfrm>
          <a:custGeom>
            <a:avLst/>
            <a:gdLst>
              <a:gd name="T0" fmla="*/ 209 w 242"/>
              <a:gd name="T1" fmla="*/ 0 h 222"/>
              <a:gd name="T2" fmla="*/ 33 w 242"/>
              <a:gd name="T3" fmla="*/ 0 h 222"/>
              <a:gd name="T4" fmla="*/ 0 w 242"/>
              <a:gd name="T5" fmla="*/ 32 h 222"/>
              <a:gd name="T6" fmla="*/ 0 w 242"/>
              <a:gd name="T7" fmla="*/ 149 h 222"/>
              <a:gd name="T8" fmla="*/ 33 w 242"/>
              <a:gd name="T9" fmla="*/ 181 h 222"/>
              <a:gd name="T10" fmla="*/ 87 w 242"/>
              <a:gd name="T11" fmla="*/ 181 h 222"/>
              <a:gd name="T12" fmla="*/ 87 w 242"/>
              <a:gd name="T13" fmla="*/ 200 h 222"/>
              <a:gd name="T14" fmla="*/ 82 w 242"/>
              <a:gd name="T15" fmla="*/ 200 h 222"/>
              <a:gd name="T16" fmla="*/ 71 w 242"/>
              <a:gd name="T17" fmla="*/ 211 h 222"/>
              <a:gd name="T18" fmla="*/ 82 w 242"/>
              <a:gd name="T19" fmla="*/ 222 h 222"/>
              <a:gd name="T20" fmla="*/ 160 w 242"/>
              <a:gd name="T21" fmla="*/ 222 h 222"/>
              <a:gd name="T22" fmla="*/ 171 w 242"/>
              <a:gd name="T23" fmla="*/ 211 h 222"/>
              <a:gd name="T24" fmla="*/ 160 w 242"/>
              <a:gd name="T25" fmla="*/ 200 h 222"/>
              <a:gd name="T26" fmla="*/ 155 w 242"/>
              <a:gd name="T27" fmla="*/ 200 h 222"/>
              <a:gd name="T28" fmla="*/ 155 w 242"/>
              <a:gd name="T29" fmla="*/ 181 h 222"/>
              <a:gd name="T30" fmla="*/ 209 w 242"/>
              <a:gd name="T31" fmla="*/ 181 h 222"/>
              <a:gd name="T32" fmla="*/ 242 w 242"/>
              <a:gd name="T33" fmla="*/ 149 h 222"/>
              <a:gd name="T34" fmla="*/ 242 w 242"/>
              <a:gd name="T35" fmla="*/ 32 h 222"/>
              <a:gd name="T36" fmla="*/ 209 w 242"/>
              <a:gd name="T37" fmla="*/ 0 h 222"/>
              <a:gd name="T38" fmla="*/ 33 w 242"/>
              <a:gd name="T39" fmla="*/ 23 h 222"/>
              <a:gd name="T40" fmla="*/ 209 w 242"/>
              <a:gd name="T41" fmla="*/ 23 h 222"/>
              <a:gd name="T42" fmla="*/ 218 w 242"/>
              <a:gd name="T43" fmla="*/ 32 h 222"/>
              <a:gd name="T44" fmla="*/ 218 w 242"/>
              <a:gd name="T45" fmla="*/ 83 h 222"/>
              <a:gd name="T46" fmla="*/ 154 w 242"/>
              <a:gd name="T47" fmla="*/ 83 h 222"/>
              <a:gd name="T48" fmla="*/ 148 w 242"/>
              <a:gd name="T49" fmla="*/ 87 h 222"/>
              <a:gd name="T50" fmla="*/ 133 w 242"/>
              <a:gd name="T51" fmla="*/ 115 h 222"/>
              <a:gd name="T52" fmla="*/ 112 w 242"/>
              <a:gd name="T53" fmla="*/ 44 h 222"/>
              <a:gd name="T54" fmla="*/ 105 w 242"/>
              <a:gd name="T55" fmla="*/ 39 h 222"/>
              <a:gd name="T56" fmla="*/ 98 w 242"/>
              <a:gd name="T57" fmla="*/ 44 h 222"/>
              <a:gd name="T58" fmla="*/ 83 w 242"/>
              <a:gd name="T59" fmla="*/ 83 h 222"/>
              <a:gd name="T60" fmla="*/ 24 w 242"/>
              <a:gd name="T61" fmla="*/ 83 h 222"/>
              <a:gd name="T62" fmla="*/ 24 w 242"/>
              <a:gd name="T63" fmla="*/ 32 h 222"/>
              <a:gd name="T64" fmla="*/ 33 w 242"/>
              <a:gd name="T65" fmla="*/ 23 h 222"/>
              <a:gd name="T66" fmla="*/ 209 w 242"/>
              <a:gd name="T67" fmla="*/ 158 h 222"/>
              <a:gd name="T68" fmla="*/ 33 w 242"/>
              <a:gd name="T69" fmla="*/ 158 h 222"/>
              <a:gd name="T70" fmla="*/ 24 w 242"/>
              <a:gd name="T71" fmla="*/ 149 h 222"/>
              <a:gd name="T72" fmla="*/ 24 w 242"/>
              <a:gd name="T73" fmla="*/ 98 h 222"/>
              <a:gd name="T74" fmla="*/ 88 w 242"/>
              <a:gd name="T75" fmla="*/ 98 h 222"/>
              <a:gd name="T76" fmla="*/ 95 w 242"/>
              <a:gd name="T77" fmla="*/ 93 h 222"/>
              <a:gd name="T78" fmla="*/ 104 w 242"/>
              <a:gd name="T79" fmla="*/ 70 h 222"/>
              <a:gd name="T80" fmla="*/ 124 w 242"/>
              <a:gd name="T81" fmla="*/ 137 h 222"/>
              <a:gd name="T82" fmla="*/ 130 w 242"/>
              <a:gd name="T83" fmla="*/ 143 h 222"/>
              <a:gd name="T84" fmla="*/ 131 w 242"/>
              <a:gd name="T85" fmla="*/ 143 h 222"/>
              <a:gd name="T86" fmla="*/ 138 w 242"/>
              <a:gd name="T87" fmla="*/ 139 h 222"/>
              <a:gd name="T88" fmla="*/ 159 w 242"/>
              <a:gd name="T89" fmla="*/ 98 h 222"/>
              <a:gd name="T90" fmla="*/ 218 w 242"/>
              <a:gd name="T91" fmla="*/ 98 h 222"/>
              <a:gd name="T92" fmla="*/ 218 w 242"/>
              <a:gd name="T93" fmla="*/ 149 h 222"/>
              <a:gd name="T94" fmla="*/ 209 w 242"/>
              <a:gd name="T95" fmla="*/ 158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42" h="222">
                <a:moveTo>
                  <a:pt x="209" y="0"/>
                </a:moveTo>
                <a:cubicBezTo>
                  <a:pt x="33" y="0"/>
                  <a:pt x="33" y="0"/>
                  <a:pt x="33" y="0"/>
                </a:cubicBezTo>
                <a:cubicBezTo>
                  <a:pt x="15" y="0"/>
                  <a:pt x="0" y="14"/>
                  <a:pt x="0" y="32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67"/>
                  <a:pt x="15" y="181"/>
                  <a:pt x="33" y="181"/>
                </a:cubicBezTo>
                <a:cubicBezTo>
                  <a:pt x="87" y="181"/>
                  <a:pt x="87" y="181"/>
                  <a:pt x="87" y="181"/>
                </a:cubicBezTo>
                <a:cubicBezTo>
                  <a:pt x="87" y="200"/>
                  <a:pt x="87" y="200"/>
                  <a:pt x="87" y="200"/>
                </a:cubicBezTo>
                <a:cubicBezTo>
                  <a:pt x="82" y="200"/>
                  <a:pt x="82" y="200"/>
                  <a:pt x="82" y="200"/>
                </a:cubicBezTo>
                <a:cubicBezTo>
                  <a:pt x="76" y="200"/>
                  <a:pt x="71" y="205"/>
                  <a:pt x="71" y="211"/>
                </a:cubicBezTo>
                <a:cubicBezTo>
                  <a:pt x="71" y="217"/>
                  <a:pt x="76" y="222"/>
                  <a:pt x="82" y="222"/>
                </a:cubicBezTo>
                <a:cubicBezTo>
                  <a:pt x="160" y="222"/>
                  <a:pt x="160" y="222"/>
                  <a:pt x="160" y="222"/>
                </a:cubicBezTo>
                <a:cubicBezTo>
                  <a:pt x="166" y="222"/>
                  <a:pt x="171" y="217"/>
                  <a:pt x="171" y="211"/>
                </a:cubicBezTo>
                <a:cubicBezTo>
                  <a:pt x="171" y="205"/>
                  <a:pt x="166" y="200"/>
                  <a:pt x="160" y="200"/>
                </a:cubicBezTo>
                <a:cubicBezTo>
                  <a:pt x="155" y="200"/>
                  <a:pt x="155" y="200"/>
                  <a:pt x="155" y="200"/>
                </a:cubicBezTo>
                <a:cubicBezTo>
                  <a:pt x="155" y="181"/>
                  <a:pt x="155" y="181"/>
                  <a:pt x="155" y="181"/>
                </a:cubicBezTo>
                <a:cubicBezTo>
                  <a:pt x="209" y="181"/>
                  <a:pt x="209" y="181"/>
                  <a:pt x="209" y="181"/>
                </a:cubicBezTo>
                <a:cubicBezTo>
                  <a:pt x="227" y="181"/>
                  <a:pt x="242" y="167"/>
                  <a:pt x="242" y="149"/>
                </a:cubicBezTo>
                <a:cubicBezTo>
                  <a:pt x="242" y="32"/>
                  <a:pt x="242" y="32"/>
                  <a:pt x="242" y="32"/>
                </a:cubicBezTo>
                <a:cubicBezTo>
                  <a:pt x="242" y="14"/>
                  <a:pt x="227" y="0"/>
                  <a:pt x="209" y="0"/>
                </a:cubicBezTo>
                <a:close/>
                <a:moveTo>
                  <a:pt x="33" y="23"/>
                </a:moveTo>
                <a:cubicBezTo>
                  <a:pt x="209" y="23"/>
                  <a:pt x="209" y="23"/>
                  <a:pt x="209" y="23"/>
                </a:cubicBezTo>
                <a:cubicBezTo>
                  <a:pt x="214" y="23"/>
                  <a:pt x="218" y="27"/>
                  <a:pt x="218" y="32"/>
                </a:cubicBezTo>
                <a:cubicBezTo>
                  <a:pt x="218" y="83"/>
                  <a:pt x="218" y="83"/>
                  <a:pt x="218" y="83"/>
                </a:cubicBezTo>
                <a:cubicBezTo>
                  <a:pt x="154" y="83"/>
                  <a:pt x="154" y="83"/>
                  <a:pt x="154" y="83"/>
                </a:cubicBezTo>
                <a:cubicBezTo>
                  <a:pt x="152" y="83"/>
                  <a:pt x="149" y="84"/>
                  <a:pt x="148" y="87"/>
                </a:cubicBezTo>
                <a:cubicBezTo>
                  <a:pt x="133" y="115"/>
                  <a:pt x="133" y="115"/>
                  <a:pt x="133" y="115"/>
                </a:cubicBezTo>
                <a:cubicBezTo>
                  <a:pt x="112" y="44"/>
                  <a:pt x="112" y="44"/>
                  <a:pt x="112" y="44"/>
                </a:cubicBezTo>
                <a:cubicBezTo>
                  <a:pt x="111" y="41"/>
                  <a:pt x="109" y="39"/>
                  <a:pt x="105" y="39"/>
                </a:cubicBezTo>
                <a:cubicBezTo>
                  <a:pt x="102" y="39"/>
                  <a:pt x="99" y="41"/>
                  <a:pt x="98" y="44"/>
                </a:cubicBezTo>
                <a:cubicBezTo>
                  <a:pt x="83" y="83"/>
                  <a:pt x="83" y="83"/>
                  <a:pt x="83" y="83"/>
                </a:cubicBezTo>
                <a:cubicBezTo>
                  <a:pt x="24" y="83"/>
                  <a:pt x="24" y="83"/>
                  <a:pt x="24" y="83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27"/>
                  <a:pt x="28" y="23"/>
                  <a:pt x="33" y="23"/>
                </a:cubicBezTo>
                <a:close/>
                <a:moveTo>
                  <a:pt x="209" y="158"/>
                </a:moveTo>
                <a:cubicBezTo>
                  <a:pt x="33" y="158"/>
                  <a:pt x="33" y="158"/>
                  <a:pt x="33" y="158"/>
                </a:cubicBezTo>
                <a:cubicBezTo>
                  <a:pt x="28" y="158"/>
                  <a:pt x="24" y="154"/>
                  <a:pt x="24" y="149"/>
                </a:cubicBezTo>
                <a:cubicBezTo>
                  <a:pt x="24" y="98"/>
                  <a:pt x="24" y="98"/>
                  <a:pt x="24" y="98"/>
                </a:cubicBezTo>
                <a:cubicBezTo>
                  <a:pt x="88" y="98"/>
                  <a:pt x="88" y="98"/>
                  <a:pt x="88" y="98"/>
                </a:cubicBezTo>
                <a:cubicBezTo>
                  <a:pt x="91" y="98"/>
                  <a:pt x="94" y="96"/>
                  <a:pt x="95" y="93"/>
                </a:cubicBezTo>
                <a:cubicBezTo>
                  <a:pt x="104" y="70"/>
                  <a:pt x="104" y="70"/>
                  <a:pt x="104" y="70"/>
                </a:cubicBezTo>
                <a:cubicBezTo>
                  <a:pt x="124" y="137"/>
                  <a:pt x="124" y="137"/>
                  <a:pt x="124" y="137"/>
                </a:cubicBezTo>
                <a:cubicBezTo>
                  <a:pt x="125" y="140"/>
                  <a:pt x="127" y="143"/>
                  <a:pt x="130" y="143"/>
                </a:cubicBezTo>
                <a:cubicBezTo>
                  <a:pt x="131" y="143"/>
                  <a:pt x="131" y="143"/>
                  <a:pt x="131" y="143"/>
                </a:cubicBezTo>
                <a:cubicBezTo>
                  <a:pt x="134" y="143"/>
                  <a:pt x="137" y="141"/>
                  <a:pt x="138" y="139"/>
                </a:cubicBezTo>
                <a:cubicBezTo>
                  <a:pt x="159" y="98"/>
                  <a:pt x="159" y="98"/>
                  <a:pt x="159" y="98"/>
                </a:cubicBezTo>
                <a:cubicBezTo>
                  <a:pt x="218" y="98"/>
                  <a:pt x="218" y="98"/>
                  <a:pt x="218" y="98"/>
                </a:cubicBezTo>
                <a:cubicBezTo>
                  <a:pt x="218" y="149"/>
                  <a:pt x="218" y="149"/>
                  <a:pt x="218" y="149"/>
                </a:cubicBezTo>
                <a:cubicBezTo>
                  <a:pt x="218" y="154"/>
                  <a:pt x="214" y="158"/>
                  <a:pt x="209" y="1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Freeform 201">
            <a:extLst>
              <a:ext uri="{FF2B5EF4-FFF2-40B4-BE49-F238E27FC236}">
                <a16:creationId xmlns:a16="http://schemas.microsoft.com/office/drawing/2014/main" id="{89409D14-74C2-936D-A736-4386F9C7B0F7}"/>
              </a:ext>
            </a:extLst>
          </p:cNvPr>
          <p:cNvSpPr>
            <a:spLocks noChangeAspect="1"/>
          </p:cNvSpPr>
          <p:nvPr/>
        </p:nvSpPr>
        <p:spPr bwMode="auto">
          <a:xfrm>
            <a:off x="6813239" y="3138841"/>
            <a:ext cx="361072" cy="360000"/>
          </a:xfrm>
          <a:custGeom>
            <a:avLst/>
            <a:gdLst>
              <a:gd name="T0" fmla="*/ 275 w 303"/>
              <a:gd name="T1" fmla="*/ 195 h 303"/>
              <a:gd name="T2" fmla="*/ 260 w 303"/>
              <a:gd name="T3" fmla="*/ 189 h 303"/>
              <a:gd name="T4" fmla="*/ 303 w 303"/>
              <a:gd name="T5" fmla="*/ 129 h 303"/>
              <a:gd name="T6" fmla="*/ 243 w 303"/>
              <a:gd name="T7" fmla="*/ 85 h 303"/>
              <a:gd name="T8" fmla="*/ 258 w 303"/>
              <a:gd name="T9" fmla="*/ 74 h 303"/>
              <a:gd name="T10" fmla="*/ 250 w 303"/>
              <a:gd name="T11" fmla="*/ 24 h 303"/>
              <a:gd name="T12" fmla="*/ 200 w 303"/>
              <a:gd name="T13" fmla="*/ 32 h 303"/>
              <a:gd name="T14" fmla="*/ 194 w 303"/>
              <a:gd name="T15" fmla="*/ 50 h 303"/>
              <a:gd name="T16" fmla="*/ 125 w 303"/>
              <a:gd name="T17" fmla="*/ 0 h 303"/>
              <a:gd name="T18" fmla="*/ 78 w 303"/>
              <a:gd name="T19" fmla="*/ 66 h 303"/>
              <a:gd name="T20" fmla="*/ 64 w 303"/>
              <a:gd name="T21" fmla="*/ 43 h 303"/>
              <a:gd name="T22" fmla="*/ 14 w 303"/>
              <a:gd name="T23" fmla="*/ 51 h 303"/>
              <a:gd name="T24" fmla="*/ 22 w 303"/>
              <a:gd name="T25" fmla="*/ 101 h 303"/>
              <a:gd name="T26" fmla="*/ 48 w 303"/>
              <a:gd name="T27" fmla="*/ 107 h 303"/>
              <a:gd name="T28" fmla="*/ 0 w 303"/>
              <a:gd name="T29" fmla="*/ 174 h 303"/>
              <a:gd name="T30" fmla="*/ 67 w 303"/>
              <a:gd name="T31" fmla="*/ 222 h 303"/>
              <a:gd name="T32" fmla="*/ 72 w 303"/>
              <a:gd name="T33" fmla="*/ 211 h 303"/>
              <a:gd name="T34" fmla="*/ 121 w 303"/>
              <a:gd name="T35" fmla="*/ 203 h 303"/>
              <a:gd name="T36" fmla="*/ 129 w 303"/>
              <a:gd name="T37" fmla="*/ 252 h 303"/>
              <a:gd name="T38" fmla="*/ 120 w 303"/>
              <a:gd name="T39" fmla="*/ 261 h 303"/>
              <a:gd name="T40" fmla="*/ 178 w 303"/>
              <a:gd name="T41" fmla="*/ 303 h 303"/>
              <a:gd name="T42" fmla="*/ 223 w 303"/>
              <a:gd name="T43" fmla="*/ 240 h 303"/>
              <a:gd name="T44" fmla="*/ 234 w 303"/>
              <a:gd name="T45" fmla="*/ 253 h 303"/>
              <a:gd name="T46" fmla="*/ 283 w 303"/>
              <a:gd name="T47" fmla="*/ 245 h 303"/>
              <a:gd name="T48" fmla="*/ 275 w 303"/>
              <a:gd name="T49" fmla="*/ 19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3" h="303">
                <a:moveTo>
                  <a:pt x="275" y="195"/>
                </a:moveTo>
                <a:cubicBezTo>
                  <a:pt x="270" y="192"/>
                  <a:pt x="265" y="190"/>
                  <a:pt x="260" y="189"/>
                </a:cubicBezTo>
                <a:cubicBezTo>
                  <a:pt x="303" y="129"/>
                  <a:pt x="303" y="129"/>
                  <a:pt x="303" y="129"/>
                </a:cubicBezTo>
                <a:cubicBezTo>
                  <a:pt x="243" y="85"/>
                  <a:pt x="243" y="85"/>
                  <a:pt x="243" y="85"/>
                </a:cubicBezTo>
                <a:cubicBezTo>
                  <a:pt x="249" y="83"/>
                  <a:pt x="254" y="79"/>
                  <a:pt x="258" y="74"/>
                </a:cubicBezTo>
                <a:cubicBezTo>
                  <a:pt x="269" y="58"/>
                  <a:pt x="266" y="36"/>
                  <a:pt x="250" y="24"/>
                </a:cubicBezTo>
                <a:cubicBezTo>
                  <a:pt x="234" y="13"/>
                  <a:pt x="212" y="17"/>
                  <a:pt x="200" y="32"/>
                </a:cubicBezTo>
                <a:cubicBezTo>
                  <a:pt x="196" y="38"/>
                  <a:pt x="194" y="44"/>
                  <a:pt x="194" y="50"/>
                </a:cubicBezTo>
                <a:cubicBezTo>
                  <a:pt x="125" y="0"/>
                  <a:pt x="125" y="0"/>
                  <a:pt x="125" y="0"/>
                </a:cubicBezTo>
                <a:cubicBezTo>
                  <a:pt x="78" y="66"/>
                  <a:pt x="78" y="66"/>
                  <a:pt x="78" y="66"/>
                </a:cubicBezTo>
                <a:cubicBezTo>
                  <a:pt x="76" y="57"/>
                  <a:pt x="71" y="49"/>
                  <a:pt x="64" y="43"/>
                </a:cubicBezTo>
                <a:cubicBezTo>
                  <a:pt x="48" y="32"/>
                  <a:pt x="26" y="35"/>
                  <a:pt x="14" y="51"/>
                </a:cubicBezTo>
                <a:cubicBezTo>
                  <a:pt x="3" y="67"/>
                  <a:pt x="6" y="89"/>
                  <a:pt x="22" y="101"/>
                </a:cubicBezTo>
                <a:cubicBezTo>
                  <a:pt x="30" y="106"/>
                  <a:pt x="39" y="108"/>
                  <a:pt x="48" y="107"/>
                </a:cubicBezTo>
                <a:cubicBezTo>
                  <a:pt x="0" y="174"/>
                  <a:pt x="0" y="174"/>
                  <a:pt x="0" y="174"/>
                </a:cubicBezTo>
                <a:cubicBezTo>
                  <a:pt x="67" y="222"/>
                  <a:pt x="67" y="222"/>
                  <a:pt x="67" y="222"/>
                </a:cubicBezTo>
                <a:cubicBezTo>
                  <a:pt x="68" y="218"/>
                  <a:pt x="69" y="214"/>
                  <a:pt x="72" y="211"/>
                </a:cubicBezTo>
                <a:cubicBezTo>
                  <a:pt x="83" y="195"/>
                  <a:pt x="105" y="191"/>
                  <a:pt x="121" y="203"/>
                </a:cubicBezTo>
                <a:cubicBezTo>
                  <a:pt x="137" y="214"/>
                  <a:pt x="141" y="236"/>
                  <a:pt x="129" y="252"/>
                </a:cubicBezTo>
                <a:cubicBezTo>
                  <a:pt x="127" y="256"/>
                  <a:pt x="124" y="259"/>
                  <a:pt x="120" y="261"/>
                </a:cubicBezTo>
                <a:cubicBezTo>
                  <a:pt x="178" y="303"/>
                  <a:pt x="178" y="303"/>
                  <a:pt x="178" y="303"/>
                </a:cubicBezTo>
                <a:cubicBezTo>
                  <a:pt x="223" y="240"/>
                  <a:pt x="223" y="240"/>
                  <a:pt x="223" y="240"/>
                </a:cubicBezTo>
                <a:cubicBezTo>
                  <a:pt x="225" y="245"/>
                  <a:pt x="229" y="250"/>
                  <a:pt x="234" y="253"/>
                </a:cubicBezTo>
                <a:cubicBezTo>
                  <a:pt x="249" y="264"/>
                  <a:pt x="272" y="261"/>
                  <a:pt x="283" y="245"/>
                </a:cubicBezTo>
                <a:cubicBezTo>
                  <a:pt x="294" y="229"/>
                  <a:pt x="291" y="207"/>
                  <a:pt x="275" y="19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E637EB-B9F7-AD8B-C476-DD4F88D66D86}"/>
              </a:ext>
            </a:extLst>
          </p:cNvPr>
          <p:cNvGrpSpPr>
            <a:grpSpLocks noChangeAspect="1"/>
          </p:cNvGrpSpPr>
          <p:nvPr/>
        </p:nvGrpSpPr>
        <p:grpSpPr>
          <a:xfrm>
            <a:off x="6756878" y="5707468"/>
            <a:ext cx="411749" cy="324000"/>
            <a:chOff x="11303000" y="1089025"/>
            <a:chExt cx="677863" cy="533401"/>
          </a:xfrm>
          <a:solidFill>
            <a:schemeClr val="bg1"/>
          </a:solidFill>
        </p:grpSpPr>
        <p:sp>
          <p:nvSpPr>
            <p:cNvPr id="47" name="Freeform 254">
              <a:extLst>
                <a:ext uri="{FF2B5EF4-FFF2-40B4-BE49-F238E27FC236}">
                  <a16:creationId xmlns:a16="http://schemas.microsoft.com/office/drawing/2014/main" id="{02FAC7F8-3180-70F5-3658-6AB8363C7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45875" y="1360488"/>
              <a:ext cx="392112" cy="261938"/>
            </a:xfrm>
            <a:custGeom>
              <a:avLst/>
              <a:gdLst>
                <a:gd name="T0" fmla="*/ 189 w 223"/>
                <a:gd name="T1" fmla="*/ 27 h 149"/>
                <a:gd name="T2" fmla="*/ 144 w 223"/>
                <a:gd name="T3" fmla="*/ 3 h 149"/>
                <a:gd name="T4" fmla="*/ 121 w 223"/>
                <a:gd name="T5" fmla="*/ 2 h 149"/>
                <a:gd name="T6" fmla="*/ 57 w 223"/>
                <a:gd name="T7" fmla="*/ 11 h 149"/>
                <a:gd name="T8" fmla="*/ 33 w 223"/>
                <a:gd name="T9" fmla="*/ 32 h 149"/>
                <a:gd name="T10" fmla="*/ 20 w 223"/>
                <a:gd name="T11" fmla="*/ 59 h 149"/>
                <a:gd name="T12" fmla="*/ 2 w 223"/>
                <a:gd name="T13" fmla="*/ 111 h 149"/>
                <a:gd name="T14" fmla="*/ 2 w 223"/>
                <a:gd name="T15" fmla="*/ 131 h 149"/>
                <a:gd name="T16" fmla="*/ 21 w 223"/>
                <a:gd name="T17" fmla="*/ 149 h 149"/>
                <a:gd name="T18" fmla="*/ 32 w 223"/>
                <a:gd name="T19" fmla="*/ 149 h 149"/>
                <a:gd name="T20" fmla="*/ 84 w 223"/>
                <a:gd name="T21" fmla="*/ 149 h 149"/>
                <a:gd name="T22" fmla="*/ 197 w 223"/>
                <a:gd name="T23" fmla="*/ 149 h 149"/>
                <a:gd name="T24" fmla="*/ 215 w 223"/>
                <a:gd name="T25" fmla="*/ 144 h 149"/>
                <a:gd name="T26" fmla="*/ 223 w 223"/>
                <a:gd name="T27" fmla="*/ 123 h 149"/>
                <a:gd name="T28" fmla="*/ 218 w 223"/>
                <a:gd name="T29" fmla="*/ 104 h 149"/>
                <a:gd name="T30" fmla="*/ 189 w 223"/>
                <a:gd name="T31" fmla="*/ 2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3" h="149">
                  <a:moveTo>
                    <a:pt x="189" y="27"/>
                  </a:moveTo>
                  <a:cubicBezTo>
                    <a:pt x="177" y="12"/>
                    <a:pt x="160" y="5"/>
                    <a:pt x="144" y="3"/>
                  </a:cubicBezTo>
                  <a:cubicBezTo>
                    <a:pt x="136" y="2"/>
                    <a:pt x="128" y="2"/>
                    <a:pt x="121" y="2"/>
                  </a:cubicBezTo>
                  <a:cubicBezTo>
                    <a:pt x="99" y="2"/>
                    <a:pt x="77" y="0"/>
                    <a:pt x="57" y="11"/>
                  </a:cubicBezTo>
                  <a:cubicBezTo>
                    <a:pt x="48" y="16"/>
                    <a:pt x="38" y="22"/>
                    <a:pt x="33" y="32"/>
                  </a:cubicBezTo>
                  <a:cubicBezTo>
                    <a:pt x="28" y="41"/>
                    <a:pt x="24" y="50"/>
                    <a:pt x="20" y="59"/>
                  </a:cubicBezTo>
                  <a:cubicBezTo>
                    <a:pt x="17" y="69"/>
                    <a:pt x="3" y="108"/>
                    <a:pt x="2" y="111"/>
                  </a:cubicBezTo>
                  <a:cubicBezTo>
                    <a:pt x="0" y="118"/>
                    <a:pt x="0" y="125"/>
                    <a:pt x="2" y="131"/>
                  </a:cubicBezTo>
                  <a:cubicBezTo>
                    <a:pt x="5" y="140"/>
                    <a:pt x="11" y="149"/>
                    <a:pt x="21" y="149"/>
                  </a:cubicBezTo>
                  <a:cubicBezTo>
                    <a:pt x="25" y="149"/>
                    <a:pt x="28" y="149"/>
                    <a:pt x="32" y="149"/>
                  </a:cubicBezTo>
                  <a:cubicBezTo>
                    <a:pt x="49" y="149"/>
                    <a:pt x="67" y="149"/>
                    <a:pt x="84" y="149"/>
                  </a:cubicBezTo>
                  <a:cubicBezTo>
                    <a:pt x="122" y="149"/>
                    <a:pt x="160" y="149"/>
                    <a:pt x="197" y="149"/>
                  </a:cubicBezTo>
                  <a:cubicBezTo>
                    <a:pt x="204" y="149"/>
                    <a:pt x="210" y="149"/>
                    <a:pt x="215" y="144"/>
                  </a:cubicBezTo>
                  <a:cubicBezTo>
                    <a:pt x="221" y="138"/>
                    <a:pt x="223" y="131"/>
                    <a:pt x="223" y="123"/>
                  </a:cubicBezTo>
                  <a:cubicBezTo>
                    <a:pt x="223" y="116"/>
                    <a:pt x="221" y="110"/>
                    <a:pt x="218" y="104"/>
                  </a:cubicBezTo>
                  <a:cubicBezTo>
                    <a:pt x="209" y="83"/>
                    <a:pt x="199" y="46"/>
                    <a:pt x="189" y="2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Freeform 255">
              <a:extLst>
                <a:ext uri="{FF2B5EF4-FFF2-40B4-BE49-F238E27FC236}">
                  <a16:creationId xmlns:a16="http://schemas.microsoft.com/office/drawing/2014/main" id="{63EC2BBD-6890-488D-4397-7065E6B86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3000" y="1306513"/>
              <a:ext cx="250825" cy="188913"/>
            </a:xfrm>
            <a:custGeom>
              <a:avLst/>
              <a:gdLst>
                <a:gd name="T0" fmla="*/ 78 w 143"/>
                <a:gd name="T1" fmla="*/ 106 h 107"/>
                <a:gd name="T2" fmla="*/ 101 w 143"/>
                <a:gd name="T3" fmla="*/ 54 h 107"/>
                <a:gd name="T4" fmla="*/ 131 w 143"/>
                <a:gd name="T5" fmla="*/ 27 h 107"/>
                <a:gd name="T6" fmla="*/ 143 w 143"/>
                <a:gd name="T7" fmla="*/ 22 h 107"/>
                <a:gd name="T8" fmla="*/ 112 w 143"/>
                <a:gd name="T9" fmla="*/ 2 h 107"/>
                <a:gd name="T10" fmla="*/ 85 w 143"/>
                <a:gd name="T11" fmla="*/ 1 h 107"/>
                <a:gd name="T12" fmla="*/ 60 w 143"/>
                <a:gd name="T13" fmla="*/ 2 h 107"/>
                <a:gd name="T14" fmla="*/ 25 w 143"/>
                <a:gd name="T15" fmla="*/ 21 h 107"/>
                <a:gd name="T16" fmla="*/ 13 w 143"/>
                <a:gd name="T17" fmla="*/ 48 h 107"/>
                <a:gd name="T18" fmla="*/ 3 w 143"/>
                <a:gd name="T19" fmla="*/ 78 h 107"/>
                <a:gd name="T20" fmla="*/ 18 w 143"/>
                <a:gd name="T21" fmla="*/ 107 h 107"/>
                <a:gd name="T22" fmla="*/ 36 w 143"/>
                <a:gd name="T23" fmla="*/ 107 h 107"/>
                <a:gd name="T24" fmla="*/ 76 w 143"/>
                <a:gd name="T25" fmla="*/ 107 h 107"/>
                <a:gd name="T26" fmla="*/ 78 w 143"/>
                <a:gd name="T27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3" h="107">
                  <a:moveTo>
                    <a:pt x="78" y="106"/>
                  </a:moveTo>
                  <a:cubicBezTo>
                    <a:pt x="101" y="54"/>
                    <a:pt x="101" y="54"/>
                    <a:pt x="101" y="54"/>
                  </a:cubicBezTo>
                  <a:cubicBezTo>
                    <a:pt x="108" y="40"/>
                    <a:pt x="121" y="32"/>
                    <a:pt x="131" y="27"/>
                  </a:cubicBezTo>
                  <a:cubicBezTo>
                    <a:pt x="135" y="25"/>
                    <a:pt x="139" y="23"/>
                    <a:pt x="143" y="22"/>
                  </a:cubicBezTo>
                  <a:cubicBezTo>
                    <a:pt x="134" y="12"/>
                    <a:pt x="124" y="5"/>
                    <a:pt x="112" y="2"/>
                  </a:cubicBezTo>
                  <a:cubicBezTo>
                    <a:pt x="103" y="0"/>
                    <a:pt x="94" y="1"/>
                    <a:pt x="85" y="1"/>
                  </a:cubicBezTo>
                  <a:cubicBezTo>
                    <a:pt x="77" y="1"/>
                    <a:pt x="68" y="0"/>
                    <a:pt x="60" y="2"/>
                  </a:cubicBezTo>
                  <a:cubicBezTo>
                    <a:pt x="49" y="3"/>
                    <a:pt x="31" y="10"/>
                    <a:pt x="25" y="21"/>
                  </a:cubicBezTo>
                  <a:cubicBezTo>
                    <a:pt x="21" y="30"/>
                    <a:pt x="17" y="39"/>
                    <a:pt x="13" y="48"/>
                  </a:cubicBezTo>
                  <a:cubicBezTo>
                    <a:pt x="10" y="54"/>
                    <a:pt x="5" y="71"/>
                    <a:pt x="3" y="78"/>
                  </a:cubicBezTo>
                  <a:cubicBezTo>
                    <a:pt x="0" y="88"/>
                    <a:pt x="6" y="107"/>
                    <a:pt x="18" y="107"/>
                  </a:cubicBezTo>
                  <a:cubicBezTo>
                    <a:pt x="24" y="107"/>
                    <a:pt x="30" y="107"/>
                    <a:pt x="36" y="107"/>
                  </a:cubicBezTo>
                  <a:cubicBezTo>
                    <a:pt x="50" y="107"/>
                    <a:pt x="62" y="107"/>
                    <a:pt x="76" y="107"/>
                  </a:cubicBezTo>
                  <a:cubicBezTo>
                    <a:pt x="77" y="107"/>
                    <a:pt x="77" y="107"/>
                    <a:pt x="78" y="10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Freeform 256">
              <a:extLst>
                <a:ext uri="{FF2B5EF4-FFF2-40B4-BE49-F238E27FC236}">
                  <a16:creationId xmlns:a16="http://schemas.microsoft.com/office/drawing/2014/main" id="{BF9B0067-A03A-6487-D88C-700A0F4C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30038" y="1309688"/>
              <a:ext cx="250825" cy="187325"/>
            </a:xfrm>
            <a:custGeom>
              <a:avLst/>
              <a:gdLst>
                <a:gd name="T0" fmla="*/ 138 w 142"/>
                <a:gd name="T1" fmla="*/ 72 h 107"/>
                <a:gd name="T2" fmla="*/ 122 w 142"/>
                <a:gd name="T3" fmla="*/ 28 h 107"/>
                <a:gd name="T4" fmla="*/ 115 w 142"/>
                <a:gd name="T5" fmla="*/ 15 h 107"/>
                <a:gd name="T6" fmla="*/ 80 w 142"/>
                <a:gd name="T7" fmla="*/ 0 h 107"/>
                <a:gd name="T8" fmla="*/ 44 w 142"/>
                <a:gd name="T9" fmla="*/ 0 h 107"/>
                <a:gd name="T10" fmla="*/ 0 w 142"/>
                <a:gd name="T11" fmla="*/ 21 h 107"/>
                <a:gd name="T12" fmla="*/ 38 w 142"/>
                <a:gd name="T13" fmla="*/ 45 h 107"/>
                <a:gd name="T14" fmla="*/ 41 w 142"/>
                <a:gd name="T15" fmla="*/ 51 h 107"/>
                <a:gd name="T16" fmla="*/ 64 w 142"/>
                <a:gd name="T17" fmla="*/ 106 h 107"/>
                <a:gd name="T18" fmla="*/ 76 w 142"/>
                <a:gd name="T19" fmla="*/ 106 h 107"/>
                <a:gd name="T20" fmla="*/ 122 w 142"/>
                <a:gd name="T21" fmla="*/ 106 h 107"/>
                <a:gd name="T22" fmla="*/ 136 w 142"/>
                <a:gd name="T23" fmla="*/ 100 h 107"/>
                <a:gd name="T24" fmla="*/ 138 w 142"/>
                <a:gd name="T25" fmla="*/ 7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07">
                  <a:moveTo>
                    <a:pt x="138" y="72"/>
                  </a:moveTo>
                  <a:cubicBezTo>
                    <a:pt x="132" y="61"/>
                    <a:pt x="127" y="40"/>
                    <a:pt x="122" y="28"/>
                  </a:cubicBezTo>
                  <a:cubicBezTo>
                    <a:pt x="120" y="24"/>
                    <a:pt x="118" y="19"/>
                    <a:pt x="115" y="15"/>
                  </a:cubicBezTo>
                  <a:cubicBezTo>
                    <a:pt x="105" y="7"/>
                    <a:pt x="92" y="1"/>
                    <a:pt x="80" y="0"/>
                  </a:cubicBezTo>
                  <a:cubicBezTo>
                    <a:pt x="68" y="0"/>
                    <a:pt x="56" y="0"/>
                    <a:pt x="44" y="0"/>
                  </a:cubicBezTo>
                  <a:cubicBezTo>
                    <a:pt x="27" y="0"/>
                    <a:pt x="12" y="8"/>
                    <a:pt x="0" y="21"/>
                  </a:cubicBezTo>
                  <a:cubicBezTo>
                    <a:pt x="14" y="25"/>
                    <a:pt x="28" y="34"/>
                    <a:pt x="38" y="45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7" y="107"/>
                    <a:pt x="74" y="106"/>
                    <a:pt x="76" y="106"/>
                  </a:cubicBezTo>
                  <a:cubicBezTo>
                    <a:pt x="91" y="106"/>
                    <a:pt x="107" y="106"/>
                    <a:pt x="122" y="106"/>
                  </a:cubicBezTo>
                  <a:cubicBezTo>
                    <a:pt x="127" y="106"/>
                    <a:pt x="132" y="105"/>
                    <a:pt x="136" y="100"/>
                  </a:cubicBezTo>
                  <a:cubicBezTo>
                    <a:pt x="141" y="93"/>
                    <a:pt x="142" y="80"/>
                    <a:pt x="138" y="72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Freeform 257">
              <a:extLst>
                <a:ext uri="{FF2B5EF4-FFF2-40B4-BE49-F238E27FC236}">
                  <a16:creationId xmlns:a16="http://schemas.microsoft.com/office/drawing/2014/main" id="{3E50683A-29F6-287E-B8B1-F249C07C4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1788" y="1109663"/>
              <a:ext cx="138112" cy="171450"/>
            </a:xfrm>
            <a:custGeom>
              <a:avLst/>
              <a:gdLst>
                <a:gd name="T0" fmla="*/ 36 w 78"/>
                <a:gd name="T1" fmla="*/ 96 h 97"/>
                <a:gd name="T2" fmla="*/ 68 w 78"/>
                <a:gd name="T3" fmla="*/ 86 h 97"/>
                <a:gd name="T4" fmla="*/ 76 w 78"/>
                <a:gd name="T5" fmla="*/ 59 h 97"/>
                <a:gd name="T6" fmla="*/ 78 w 78"/>
                <a:gd name="T7" fmla="*/ 35 h 97"/>
                <a:gd name="T8" fmla="*/ 51 w 78"/>
                <a:gd name="T9" fmla="*/ 2 h 97"/>
                <a:gd name="T10" fmla="*/ 9 w 78"/>
                <a:gd name="T11" fmla="*/ 17 h 97"/>
                <a:gd name="T12" fmla="*/ 8 w 78"/>
                <a:gd name="T13" fmla="*/ 72 h 97"/>
                <a:gd name="T14" fmla="*/ 36 w 78"/>
                <a:gd name="T15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97">
                  <a:moveTo>
                    <a:pt x="36" y="96"/>
                  </a:moveTo>
                  <a:cubicBezTo>
                    <a:pt x="48" y="96"/>
                    <a:pt x="60" y="97"/>
                    <a:pt x="68" y="86"/>
                  </a:cubicBezTo>
                  <a:cubicBezTo>
                    <a:pt x="75" y="79"/>
                    <a:pt x="75" y="69"/>
                    <a:pt x="76" y="59"/>
                  </a:cubicBezTo>
                  <a:cubicBezTo>
                    <a:pt x="76" y="51"/>
                    <a:pt x="78" y="43"/>
                    <a:pt x="78" y="35"/>
                  </a:cubicBezTo>
                  <a:cubicBezTo>
                    <a:pt x="78" y="18"/>
                    <a:pt x="68" y="5"/>
                    <a:pt x="51" y="2"/>
                  </a:cubicBezTo>
                  <a:cubicBezTo>
                    <a:pt x="36" y="0"/>
                    <a:pt x="17" y="2"/>
                    <a:pt x="9" y="17"/>
                  </a:cubicBezTo>
                  <a:cubicBezTo>
                    <a:pt x="0" y="32"/>
                    <a:pt x="6" y="55"/>
                    <a:pt x="8" y="72"/>
                  </a:cubicBezTo>
                  <a:cubicBezTo>
                    <a:pt x="9" y="86"/>
                    <a:pt x="22" y="96"/>
                    <a:pt x="36" y="9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Freeform 258">
              <a:extLst>
                <a:ext uri="{FF2B5EF4-FFF2-40B4-BE49-F238E27FC236}">
                  <a16:creationId xmlns:a16="http://schemas.microsoft.com/office/drawing/2014/main" id="{71A9676F-FC21-B1AE-4868-518522F08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52238" y="1089025"/>
              <a:ext cx="190500" cy="241300"/>
            </a:xfrm>
            <a:custGeom>
              <a:avLst/>
              <a:gdLst>
                <a:gd name="T0" fmla="*/ 6 w 108"/>
                <a:gd name="T1" fmla="*/ 100 h 137"/>
                <a:gd name="T2" fmla="*/ 68 w 108"/>
                <a:gd name="T3" fmla="*/ 133 h 137"/>
                <a:gd name="T4" fmla="*/ 99 w 108"/>
                <a:gd name="T5" fmla="*/ 100 h 137"/>
                <a:gd name="T6" fmla="*/ 101 w 108"/>
                <a:gd name="T7" fmla="*/ 76 h 137"/>
                <a:gd name="T8" fmla="*/ 83 w 108"/>
                <a:gd name="T9" fmla="*/ 8 h 137"/>
                <a:gd name="T10" fmla="*/ 33 w 108"/>
                <a:gd name="T11" fmla="*/ 4 h 137"/>
                <a:gd name="T12" fmla="*/ 2 w 108"/>
                <a:gd name="T13" fmla="*/ 39 h 137"/>
                <a:gd name="T14" fmla="*/ 4 w 108"/>
                <a:gd name="T15" fmla="*/ 71 h 137"/>
                <a:gd name="T16" fmla="*/ 6 w 108"/>
                <a:gd name="T17" fmla="*/ 10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137">
                  <a:moveTo>
                    <a:pt x="6" y="100"/>
                  </a:moveTo>
                  <a:cubicBezTo>
                    <a:pt x="9" y="130"/>
                    <a:pt x="43" y="137"/>
                    <a:pt x="68" y="133"/>
                  </a:cubicBezTo>
                  <a:cubicBezTo>
                    <a:pt x="84" y="130"/>
                    <a:pt x="97" y="116"/>
                    <a:pt x="99" y="100"/>
                  </a:cubicBezTo>
                  <a:cubicBezTo>
                    <a:pt x="100" y="92"/>
                    <a:pt x="100" y="84"/>
                    <a:pt x="101" y="76"/>
                  </a:cubicBezTo>
                  <a:cubicBezTo>
                    <a:pt x="103" y="52"/>
                    <a:pt x="108" y="23"/>
                    <a:pt x="83" y="8"/>
                  </a:cubicBezTo>
                  <a:cubicBezTo>
                    <a:pt x="69" y="0"/>
                    <a:pt x="48" y="1"/>
                    <a:pt x="33" y="4"/>
                  </a:cubicBezTo>
                  <a:cubicBezTo>
                    <a:pt x="16" y="9"/>
                    <a:pt x="5" y="22"/>
                    <a:pt x="2" y="39"/>
                  </a:cubicBezTo>
                  <a:cubicBezTo>
                    <a:pt x="0" y="49"/>
                    <a:pt x="3" y="60"/>
                    <a:pt x="4" y="71"/>
                  </a:cubicBezTo>
                  <a:cubicBezTo>
                    <a:pt x="5" y="80"/>
                    <a:pt x="6" y="90"/>
                    <a:pt x="6" y="10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Freeform 259">
              <a:extLst>
                <a:ext uri="{FF2B5EF4-FFF2-40B4-BE49-F238E27FC236}">
                  <a16:creationId xmlns:a16="http://schemas.microsoft.com/office/drawing/2014/main" id="{5E350CBC-71F8-4612-D35E-627CAB877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6025" y="1109663"/>
              <a:ext cx="138112" cy="171450"/>
            </a:xfrm>
            <a:custGeom>
              <a:avLst/>
              <a:gdLst>
                <a:gd name="T0" fmla="*/ 36 w 78"/>
                <a:gd name="T1" fmla="*/ 96 h 97"/>
                <a:gd name="T2" fmla="*/ 68 w 78"/>
                <a:gd name="T3" fmla="*/ 86 h 97"/>
                <a:gd name="T4" fmla="*/ 75 w 78"/>
                <a:gd name="T5" fmla="*/ 59 h 97"/>
                <a:gd name="T6" fmla="*/ 78 w 78"/>
                <a:gd name="T7" fmla="*/ 35 h 97"/>
                <a:gd name="T8" fmla="*/ 51 w 78"/>
                <a:gd name="T9" fmla="*/ 2 h 97"/>
                <a:gd name="T10" fmla="*/ 9 w 78"/>
                <a:gd name="T11" fmla="*/ 17 h 97"/>
                <a:gd name="T12" fmla="*/ 7 w 78"/>
                <a:gd name="T13" fmla="*/ 72 h 97"/>
                <a:gd name="T14" fmla="*/ 36 w 78"/>
                <a:gd name="T15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97">
                  <a:moveTo>
                    <a:pt x="36" y="96"/>
                  </a:moveTo>
                  <a:cubicBezTo>
                    <a:pt x="48" y="96"/>
                    <a:pt x="59" y="97"/>
                    <a:pt x="68" y="86"/>
                  </a:cubicBezTo>
                  <a:cubicBezTo>
                    <a:pt x="75" y="79"/>
                    <a:pt x="75" y="69"/>
                    <a:pt x="75" y="59"/>
                  </a:cubicBezTo>
                  <a:cubicBezTo>
                    <a:pt x="76" y="51"/>
                    <a:pt x="78" y="43"/>
                    <a:pt x="78" y="35"/>
                  </a:cubicBezTo>
                  <a:cubicBezTo>
                    <a:pt x="78" y="18"/>
                    <a:pt x="67" y="5"/>
                    <a:pt x="51" y="2"/>
                  </a:cubicBezTo>
                  <a:cubicBezTo>
                    <a:pt x="35" y="0"/>
                    <a:pt x="17" y="2"/>
                    <a:pt x="9" y="17"/>
                  </a:cubicBezTo>
                  <a:cubicBezTo>
                    <a:pt x="0" y="32"/>
                    <a:pt x="6" y="55"/>
                    <a:pt x="7" y="72"/>
                  </a:cubicBezTo>
                  <a:cubicBezTo>
                    <a:pt x="9" y="86"/>
                    <a:pt x="22" y="96"/>
                    <a:pt x="36" y="9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D11F227E-1242-EE7D-0065-4B17F6990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600056" y="1602778"/>
            <a:ext cx="5010036" cy="793569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6B159E-A64C-395B-11C4-4F4E639DE585}"/>
              </a:ext>
            </a:extLst>
          </p:cNvPr>
          <p:cNvSpPr txBox="1"/>
          <p:nvPr/>
        </p:nvSpPr>
        <p:spPr>
          <a:xfrm flipH="1">
            <a:off x="8149902" y="1851829"/>
            <a:ext cx="2625061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92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bold" panose="020B0702040204020203" pitchFamily="34" charset="0"/>
              </a:rPr>
              <a:t>Azure Virtual Desktop</a:t>
            </a:r>
          </a:p>
        </p:txBody>
      </p:sp>
      <p:grpSp>
        <p:nvGrpSpPr>
          <p:cNvPr id="34" name="Group 4">
            <a:extLst>
              <a:ext uri="{FF2B5EF4-FFF2-40B4-BE49-F238E27FC236}">
                <a16:creationId xmlns:a16="http://schemas.microsoft.com/office/drawing/2014/main" id="{CB182A24-DA67-0C78-9A10-D3ECC58B5C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13537" y="1730866"/>
            <a:ext cx="511220" cy="511220"/>
            <a:chOff x="3210" y="2515"/>
            <a:chExt cx="284" cy="284"/>
          </a:xfrm>
          <a:gradFill>
            <a:gsLst>
              <a:gs pos="0">
                <a:srgbClr val="50E6FF"/>
              </a:gs>
              <a:gs pos="75000">
                <a:srgbClr val="0078D4"/>
              </a:gs>
              <a:gs pos="100000">
                <a:srgbClr val="8661C5"/>
              </a:gs>
            </a:gsLst>
            <a:lin ang="13500000" scaled="1"/>
          </a:gradFill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E08A013E-B7E2-8FDA-6BD3-4A8CAD1C6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" y="2718"/>
              <a:ext cx="109" cy="81"/>
            </a:xfrm>
            <a:custGeom>
              <a:avLst/>
              <a:gdLst>
                <a:gd name="T0" fmla="*/ 147 w 147"/>
                <a:gd name="T1" fmla="*/ 0 h 109"/>
                <a:gd name="T2" fmla="*/ 147 w 147"/>
                <a:gd name="T3" fmla="*/ 0 h 109"/>
                <a:gd name="T4" fmla="*/ 0 w 147"/>
                <a:gd name="T5" fmla="*/ 0 h 109"/>
                <a:gd name="T6" fmla="*/ 5 w 147"/>
                <a:gd name="T7" fmla="*/ 19 h 109"/>
                <a:gd name="T8" fmla="*/ 13 w 147"/>
                <a:gd name="T9" fmla="*/ 43 h 109"/>
                <a:gd name="T10" fmla="*/ 24 w 147"/>
                <a:gd name="T11" fmla="*/ 67 h 109"/>
                <a:gd name="T12" fmla="*/ 38 w 147"/>
                <a:gd name="T13" fmla="*/ 88 h 109"/>
                <a:gd name="T14" fmla="*/ 54 w 147"/>
                <a:gd name="T15" fmla="*/ 103 h 109"/>
                <a:gd name="T16" fmla="*/ 74 w 147"/>
                <a:gd name="T17" fmla="*/ 109 h 109"/>
                <a:gd name="T18" fmla="*/ 93 w 147"/>
                <a:gd name="T19" fmla="*/ 103 h 109"/>
                <a:gd name="T20" fmla="*/ 110 w 147"/>
                <a:gd name="T21" fmla="*/ 88 h 109"/>
                <a:gd name="T22" fmla="*/ 124 w 147"/>
                <a:gd name="T23" fmla="*/ 67 h 109"/>
                <a:gd name="T24" fmla="*/ 134 w 147"/>
                <a:gd name="T25" fmla="*/ 43 h 109"/>
                <a:gd name="T26" fmla="*/ 142 w 147"/>
                <a:gd name="T27" fmla="*/ 19 h 109"/>
                <a:gd name="T28" fmla="*/ 147 w 147"/>
                <a:gd name="T2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109">
                  <a:moveTo>
                    <a:pt x="147" y="0"/>
                  </a:moveTo>
                  <a:lnTo>
                    <a:pt x="147" y="0"/>
                  </a:lnTo>
                  <a:lnTo>
                    <a:pt x="0" y="0"/>
                  </a:lnTo>
                  <a:cubicBezTo>
                    <a:pt x="2" y="5"/>
                    <a:pt x="3" y="12"/>
                    <a:pt x="5" y="19"/>
                  </a:cubicBezTo>
                  <a:cubicBezTo>
                    <a:pt x="7" y="27"/>
                    <a:pt x="10" y="35"/>
                    <a:pt x="13" y="43"/>
                  </a:cubicBezTo>
                  <a:cubicBezTo>
                    <a:pt x="16" y="51"/>
                    <a:pt x="20" y="59"/>
                    <a:pt x="24" y="67"/>
                  </a:cubicBezTo>
                  <a:cubicBezTo>
                    <a:pt x="28" y="75"/>
                    <a:pt x="33" y="82"/>
                    <a:pt x="38" y="88"/>
                  </a:cubicBezTo>
                  <a:cubicBezTo>
                    <a:pt x="43" y="94"/>
                    <a:pt x="48" y="99"/>
                    <a:pt x="54" y="103"/>
                  </a:cubicBezTo>
                  <a:cubicBezTo>
                    <a:pt x="60" y="107"/>
                    <a:pt x="67" y="109"/>
                    <a:pt x="74" y="109"/>
                  </a:cubicBezTo>
                  <a:cubicBezTo>
                    <a:pt x="81" y="109"/>
                    <a:pt x="87" y="107"/>
                    <a:pt x="93" y="103"/>
                  </a:cubicBezTo>
                  <a:cubicBezTo>
                    <a:pt x="99" y="99"/>
                    <a:pt x="105" y="94"/>
                    <a:pt x="110" y="88"/>
                  </a:cubicBezTo>
                  <a:cubicBezTo>
                    <a:pt x="115" y="82"/>
                    <a:pt x="120" y="75"/>
                    <a:pt x="124" y="67"/>
                  </a:cubicBezTo>
                  <a:cubicBezTo>
                    <a:pt x="128" y="59"/>
                    <a:pt x="131" y="51"/>
                    <a:pt x="134" y="43"/>
                  </a:cubicBezTo>
                  <a:cubicBezTo>
                    <a:pt x="138" y="35"/>
                    <a:pt x="140" y="27"/>
                    <a:pt x="142" y="19"/>
                  </a:cubicBezTo>
                  <a:cubicBezTo>
                    <a:pt x="144" y="12"/>
                    <a:pt x="146" y="5"/>
                    <a:pt x="147" y="0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160C1CA1-058A-0F3E-632C-8982943ED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2617"/>
              <a:ext cx="63" cy="81"/>
            </a:xfrm>
            <a:custGeom>
              <a:avLst/>
              <a:gdLst>
                <a:gd name="T0" fmla="*/ 0 w 85"/>
                <a:gd name="T1" fmla="*/ 0 h 109"/>
                <a:gd name="T2" fmla="*/ 0 w 85"/>
                <a:gd name="T3" fmla="*/ 0 h 109"/>
                <a:gd name="T4" fmla="*/ 3 w 85"/>
                <a:gd name="T5" fmla="*/ 27 h 109"/>
                <a:gd name="T6" fmla="*/ 4 w 85"/>
                <a:gd name="T7" fmla="*/ 54 h 109"/>
                <a:gd name="T8" fmla="*/ 3 w 85"/>
                <a:gd name="T9" fmla="*/ 81 h 109"/>
                <a:gd name="T10" fmla="*/ 0 w 85"/>
                <a:gd name="T11" fmla="*/ 109 h 109"/>
                <a:gd name="T12" fmla="*/ 78 w 85"/>
                <a:gd name="T13" fmla="*/ 109 h 109"/>
                <a:gd name="T14" fmla="*/ 85 w 85"/>
                <a:gd name="T15" fmla="*/ 54 h 109"/>
                <a:gd name="T16" fmla="*/ 78 w 85"/>
                <a:gd name="T17" fmla="*/ 0 h 109"/>
                <a:gd name="T18" fmla="*/ 0 w 85"/>
                <a:gd name="T1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09">
                  <a:moveTo>
                    <a:pt x="0" y="0"/>
                  </a:moveTo>
                  <a:lnTo>
                    <a:pt x="0" y="0"/>
                  </a:lnTo>
                  <a:cubicBezTo>
                    <a:pt x="1" y="9"/>
                    <a:pt x="2" y="18"/>
                    <a:pt x="3" y="27"/>
                  </a:cubicBezTo>
                  <a:cubicBezTo>
                    <a:pt x="3" y="36"/>
                    <a:pt x="4" y="45"/>
                    <a:pt x="4" y="54"/>
                  </a:cubicBezTo>
                  <a:cubicBezTo>
                    <a:pt x="4" y="63"/>
                    <a:pt x="3" y="73"/>
                    <a:pt x="3" y="81"/>
                  </a:cubicBezTo>
                  <a:cubicBezTo>
                    <a:pt x="2" y="90"/>
                    <a:pt x="1" y="100"/>
                    <a:pt x="0" y="109"/>
                  </a:cubicBezTo>
                  <a:lnTo>
                    <a:pt x="78" y="109"/>
                  </a:lnTo>
                  <a:cubicBezTo>
                    <a:pt x="83" y="91"/>
                    <a:pt x="85" y="73"/>
                    <a:pt x="85" y="54"/>
                  </a:cubicBezTo>
                  <a:cubicBezTo>
                    <a:pt x="85" y="35"/>
                    <a:pt x="83" y="17"/>
                    <a:pt x="7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5AE5BBC-6450-E18C-5822-09F2585F0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523"/>
              <a:ext cx="82" cy="74"/>
            </a:xfrm>
            <a:custGeom>
              <a:avLst/>
              <a:gdLst>
                <a:gd name="T0" fmla="*/ 25 w 110"/>
                <a:gd name="T1" fmla="*/ 47 h 99"/>
                <a:gd name="T2" fmla="*/ 25 w 110"/>
                <a:gd name="T3" fmla="*/ 47 h 99"/>
                <a:gd name="T4" fmla="*/ 33 w 110"/>
                <a:gd name="T5" fmla="*/ 73 h 99"/>
                <a:gd name="T6" fmla="*/ 39 w 110"/>
                <a:gd name="T7" fmla="*/ 99 h 99"/>
                <a:gd name="T8" fmla="*/ 110 w 110"/>
                <a:gd name="T9" fmla="*/ 99 h 99"/>
                <a:gd name="T10" fmla="*/ 90 w 110"/>
                <a:gd name="T11" fmla="*/ 66 h 99"/>
                <a:gd name="T12" fmla="*/ 65 w 110"/>
                <a:gd name="T13" fmla="*/ 38 h 99"/>
                <a:gd name="T14" fmla="*/ 34 w 110"/>
                <a:gd name="T15" fmla="*/ 16 h 99"/>
                <a:gd name="T16" fmla="*/ 0 w 110"/>
                <a:gd name="T17" fmla="*/ 0 h 99"/>
                <a:gd name="T18" fmla="*/ 14 w 110"/>
                <a:gd name="T19" fmla="*/ 23 h 99"/>
                <a:gd name="T20" fmla="*/ 25 w 110"/>
                <a:gd name="T21" fmla="*/ 47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9">
                  <a:moveTo>
                    <a:pt x="25" y="47"/>
                  </a:moveTo>
                  <a:lnTo>
                    <a:pt x="25" y="47"/>
                  </a:lnTo>
                  <a:cubicBezTo>
                    <a:pt x="28" y="56"/>
                    <a:pt x="31" y="64"/>
                    <a:pt x="33" y="73"/>
                  </a:cubicBezTo>
                  <a:cubicBezTo>
                    <a:pt x="35" y="81"/>
                    <a:pt x="37" y="90"/>
                    <a:pt x="39" y="99"/>
                  </a:cubicBezTo>
                  <a:lnTo>
                    <a:pt x="110" y="99"/>
                  </a:lnTo>
                  <a:cubicBezTo>
                    <a:pt x="104" y="87"/>
                    <a:pt x="98" y="76"/>
                    <a:pt x="90" y="66"/>
                  </a:cubicBezTo>
                  <a:cubicBezTo>
                    <a:pt x="83" y="56"/>
                    <a:pt x="74" y="47"/>
                    <a:pt x="65" y="38"/>
                  </a:cubicBezTo>
                  <a:cubicBezTo>
                    <a:pt x="55" y="30"/>
                    <a:pt x="45" y="23"/>
                    <a:pt x="34" y="16"/>
                  </a:cubicBezTo>
                  <a:cubicBezTo>
                    <a:pt x="23" y="9"/>
                    <a:pt x="12" y="4"/>
                    <a:pt x="0" y="0"/>
                  </a:cubicBezTo>
                  <a:cubicBezTo>
                    <a:pt x="5" y="7"/>
                    <a:pt x="10" y="15"/>
                    <a:pt x="14" y="23"/>
                  </a:cubicBezTo>
                  <a:cubicBezTo>
                    <a:pt x="18" y="31"/>
                    <a:pt x="22" y="39"/>
                    <a:pt x="25" y="47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F8273DF9-89E1-25D3-125E-2A521BC18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617"/>
              <a:ext cx="122" cy="81"/>
            </a:xfrm>
            <a:custGeom>
              <a:avLst/>
              <a:gdLst>
                <a:gd name="T0" fmla="*/ 4 w 164"/>
                <a:gd name="T1" fmla="*/ 0 h 109"/>
                <a:gd name="T2" fmla="*/ 4 w 164"/>
                <a:gd name="T3" fmla="*/ 0 h 109"/>
                <a:gd name="T4" fmla="*/ 1 w 164"/>
                <a:gd name="T5" fmla="*/ 27 h 109"/>
                <a:gd name="T6" fmla="*/ 0 w 164"/>
                <a:gd name="T7" fmla="*/ 54 h 109"/>
                <a:gd name="T8" fmla="*/ 1 w 164"/>
                <a:gd name="T9" fmla="*/ 81 h 109"/>
                <a:gd name="T10" fmla="*/ 4 w 164"/>
                <a:gd name="T11" fmla="*/ 109 h 109"/>
                <a:gd name="T12" fmla="*/ 160 w 164"/>
                <a:gd name="T13" fmla="*/ 109 h 109"/>
                <a:gd name="T14" fmla="*/ 163 w 164"/>
                <a:gd name="T15" fmla="*/ 81 h 109"/>
                <a:gd name="T16" fmla="*/ 164 w 164"/>
                <a:gd name="T17" fmla="*/ 54 h 109"/>
                <a:gd name="T18" fmla="*/ 163 w 164"/>
                <a:gd name="T19" fmla="*/ 27 h 109"/>
                <a:gd name="T20" fmla="*/ 160 w 164"/>
                <a:gd name="T21" fmla="*/ 0 h 109"/>
                <a:gd name="T22" fmla="*/ 4 w 164"/>
                <a:gd name="T2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109">
                  <a:moveTo>
                    <a:pt x="4" y="0"/>
                  </a:moveTo>
                  <a:lnTo>
                    <a:pt x="4" y="0"/>
                  </a:lnTo>
                  <a:cubicBezTo>
                    <a:pt x="3" y="9"/>
                    <a:pt x="2" y="18"/>
                    <a:pt x="1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3"/>
                    <a:pt x="1" y="81"/>
                  </a:cubicBezTo>
                  <a:cubicBezTo>
                    <a:pt x="2" y="90"/>
                    <a:pt x="3" y="100"/>
                    <a:pt x="4" y="109"/>
                  </a:cubicBezTo>
                  <a:lnTo>
                    <a:pt x="160" y="109"/>
                  </a:lnTo>
                  <a:cubicBezTo>
                    <a:pt x="161" y="100"/>
                    <a:pt x="162" y="90"/>
                    <a:pt x="163" y="81"/>
                  </a:cubicBezTo>
                  <a:cubicBezTo>
                    <a:pt x="163" y="73"/>
                    <a:pt x="164" y="63"/>
                    <a:pt x="164" y="54"/>
                  </a:cubicBezTo>
                  <a:cubicBezTo>
                    <a:pt x="164" y="45"/>
                    <a:pt x="163" y="36"/>
                    <a:pt x="163" y="27"/>
                  </a:cubicBezTo>
                  <a:cubicBezTo>
                    <a:pt x="162" y="18"/>
                    <a:pt x="161" y="9"/>
                    <a:pt x="160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3FD00FAB-5B24-2AA9-8081-21D1C0B97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" y="2515"/>
              <a:ext cx="110" cy="82"/>
            </a:xfrm>
            <a:custGeom>
              <a:avLst/>
              <a:gdLst>
                <a:gd name="T0" fmla="*/ 24 w 147"/>
                <a:gd name="T1" fmla="*/ 42 h 109"/>
                <a:gd name="T2" fmla="*/ 24 w 147"/>
                <a:gd name="T3" fmla="*/ 42 h 109"/>
                <a:gd name="T4" fmla="*/ 38 w 147"/>
                <a:gd name="T5" fmla="*/ 20 h 109"/>
                <a:gd name="T6" fmla="*/ 54 w 147"/>
                <a:gd name="T7" fmla="*/ 5 h 109"/>
                <a:gd name="T8" fmla="*/ 74 w 147"/>
                <a:gd name="T9" fmla="*/ 0 h 109"/>
                <a:gd name="T10" fmla="*/ 93 w 147"/>
                <a:gd name="T11" fmla="*/ 5 h 109"/>
                <a:gd name="T12" fmla="*/ 110 w 147"/>
                <a:gd name="T13" fmla="*/ 20 h 109"/>
                <a:gd name="T14" fmla="*/ 124 w 147"/>
                <a:gd name="T15" fmla="*/ 42 h 109"/>
                <a:gd name="T16" fmla="*/ 134 w 147"/>
                <a:gd name="T17" fmla="*/ 66 h 109"/>
                <a:gd name="T18" fmla="*/ 142 w 147"/>
                <a:gd name="T19" fmla="*/ 89 h 109"/>
                <a:gd name="T20" fmla="*/ 147 w 147"/>
                <a:gd name="T21" fmla="*/ 109 h 109"/>
                <a:gd name="T22" fmla="*/ 0 w 147"/>
                <a:gd name="T23" fmla="*/ 109 h 109"/>
                <a:gd name="T24" fmla="*/ 5 w 147"/>
                <a:gd name="T25" fmla="*/ 89 h 109"/>
                <a:gd name="T26" fmla="*/ 13 w 147"/>
                <a:gd name="T27" fmla="*/ 66 h 109"/>
                <a:gd name="T28" fmla="*/ 24 w 147"/>
                <a:gd name="T29" fmla="*/ 4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7" h="109">
                  <a:moveTo>
                    <a:pt x="24" y="42"/>
                  </a:moveTo>
                  <a:lnTo>
                    <a:pt x="24" y="42"/>
                  </a:lnTo>
                  <a:cubicBezTo>
                    <a:pt x="28" y="34"/>
                    <a:pt x="33" y="27"/>
                    <a:pt x="38" y="20"/>
                  </a:cubicBezTo>
                  <a:cubicBezTo>
                    <a:pt x="43" y="14"/>
                    <a:pt x="48" y="9"/>
                    <a:pt x="54" y="5"/>
                  </a:cubicBezTo>
                  <a:cubicBezTo>
                    <a:pt x="60" y="2"/>
                    <a:pt x="67" y="0"/>
                    <a:pt x="74" y="0"/>
                  </a:cubicBezTo>
                  <a:cubicBezTo>
                    <a:pt x="81" y="0"/>
                    <a:pt x="87" y="2"/>
                    <a:pt x="93" y="5"/>
                  </a:cubicBezTo>
                  <a:cubicBezTo>
                    <a:pt x="99" y="9"/>
                    <a:pt x="105" y="14"/>
                    <a:pt x="110" y="20"/>
                  </a:cubicBezTo>
                  <a:cubicBezTo>
                    <a:pt x="115" y="27"/>
                    <a:pt x="120" y="34"/>
                    <a:pt x="124" y="42"/>
                  </a:cubicBezTo>
                  <a:cubicBezTo>
                    <a:pt x="128" y="49"/>
                    <a:pt x="131" y="57"/>
                    <a:pt x="134" y="66"/>
                  </a:cubicBezTo>
                  <a:cubicBezTo>
                    <a:pt x="138" y="74"/>
                    <a:pt x="140" y="81"/>
                    <a:pt x="142" y="89"/>
                  </a:cubicBezTo>
                  <a:cubicBezTo>
                    <a:pt x="144" y="96"/>
                    <a:pt x="146" y="103"/>
                    <a:pt x="147" y="109"/>
                  </a:cubicBezTo>
                  <a:lnTo>
                    <a:pt x="0" y="109"/>
                  </a:lnTo>
                  <a:cubicBezTo>
                    <a:pt x="2" y="103"/>
                    <a:pt x="3" y="96"/>
                    <a:pt x="5" y="89"/>
                  </a:cubicBezTo>
                  <a:cubicBezTo>
                    <a:pt x="7" y="81"/>
                    <a:pt x="10" y="74"/>
                    <a:pt x="13" y="66"/>
                  </a:cubicBezTo>
                  <a:cubicBezTo>
                    <a:pt x="16" y="57"/>
                    <a:pt x="20" y="49"/>
                    <a:pt x="24" y="4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C3C17D61-86D2-A9A3-D42F-F669A4687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2523"/>
              <a:ext cx="81" cy="74"/>
            </a:xfrm>
            <a:custGeom>
              <a:avLst/>
              <a:gdLst>
                <a:gd name="T0" fmla="*/ 19 w 110"/>
                <a:gd name="T1" fmla="*/ 66 h 99"/>
                <a:gd name="T2" fmla="*/ 19 w 110"/>
                <a:gd name="T3" fmla="*/ 66 h 99"/>
                <a:gd name="T4" fmla="*/ 45 w 110"/>
                <a:gd name="T5" fmla="*/ 38 h 99"/>
                <a:gd name="T6" fmla="*/ 75 w 110"/>
                <a:gd name="T7" fmla="*/ 16 h 99"/>
                <a:gd name="T8" fmla="*/ 110 w 110"/>
                <a:gd name="T9" fmla="*/ 0 h 99"/>
                <a:gd name="T10" fmla="*/ 96 w 110"/>
                <a:gd name="T11" fmla="*/ 23 h 99"/>
                <a:gd name="T12" fmla="*/ 85 w 110"/>
                <a:gd name="T13" fmla="*/ 47 h 99"/>
                <a:gd name="T14" fmla="*/ 77 w 110"/>
                <a:gd name="T15" fmla="*/ 73 h 99"/>
                <a:gd name="T16" fmla="*/ 71 w 110"/>
                <a:gd name="T17" fmla="*/ 99 h 99"/>
                <a:gd name="T18" fmla="*/ 0 w 110"/>
                <a:gd name="T19" fmla="*/ 99 h 99"/>
                <a:gd name="T20" fmla="*/ 19 w 110"/>
                <a:gd name="T21" fmla="*/ 6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9">
                  <a:moveTo>
                    <a:pt x="19" y="66"/>
                  </a:moveTo>
                  <a:lnTo>
                    <a:pt x="19" y="66"/>
                  </a:lnTo>
                  <a:cubicBezTo>
                    <a:pt x="27" y="56"/>
                    <a:pt x="36" y="47"/>
                    <a:pt x="45" y="38"/>
                  </a:cubicBezTo>
                  <a:cubicBezTo>
                    <a:pt x="54" y="30"/>
                    <a:pt x="64" y="23"/>
                    <a:pt x="75" y="16"/>
                  </a:cubicBezTo>
                  <a:cubicBezTo>
                    <a:pt x="86" y="9"/>
                    <a:pt x="98" y="4"/>
                    <a:pt x="110" y="0"/>
                  </a:cubicBezTo>
                  <a:cubicBezTo>
                    <a:pt x="104" y="7"/>
                    <a:pt x="100" y="15"/>
                    <a:pt x="96" y="23"/>
                  </a:cubicBezTo>
                  <a:cubicBezTo>
                    <a:pt x="92" y="31"/>
                    <a:pt x="88" y="39"/>
                    <a:pt x="85" y="47"/>
                  </a:cubicBezTo>
                  <a:cubicBezTo>
                    <a:pt x="82" y="56"/>
                    <a:pt x="79" y="64"/>
                    <a:pt x="77" y="73"/>
                  </a:cubicBezTo>
                  <a:cubicBezTo>
                    <a:pt x="74" y="81"/>
                    <a:pt x="72" y="90"/>
                    <a:pt x="71" y="99"/>
                  </a:cubicBezTo>
                  <a:lnTo>
                    <a:pt x="0" y="99"/>
                  </a:lnTo>
                  <a:cubicBezTo>
                    <a:pt x="5" y="87"/>
                    <a:pt x="12" y="76"/>
                    <a:pt x="19" y="66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A0939A5B-26B3-C507-1105-67B40BB99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617"/>
              <a:ext cx="64" cy="81"/>
            </a:xfrm>
            <a:custGeom>
              <a:avLst/>
              <a:gdLst>
                <a:gd name="T0" fmla="*/ 0 w 85"/>
                <a:gd name="T1" fmla="*/ 54 h 109"/>
                <a:gd name="T2" fmla="*/ 0 w 85"/>
                <a:gd name="T3" fmla="*/ 54 h 109"/>
                <a:gd name="T4" fmla="*/ 8 w 85"/>
                <a:gd name="T5" fmla="*/ 0 h 109"/>
                <a:gd name="T6" fmla="*/ 85 w 85"/>
                <a:gd name="T7" fmla="*/ 0 h 109"/>
                <a:gd name="T8" fmla="*/ 83 w 85"/>
                <a:gd name="T9" fmla="*/ 27 h 109"/>
                <a:gd name="T10" fmla="*/ 82 w 85"/>
                <a:gd name="T11" fmla="*/ 54 h 109"/>
                <a:gd name="T12" fmla="*/ 83 w 85"/>
                <a:gd name="T13" fmla="*/ 81 h 109"/>
                <a:gd name="T14" fmla="*/ 85 w 85"/>
                <a:gd name="T15" fmla="*/ 109 h 109"/>
                <a:gd name="T16" fmla="*/ 8 w 85"/>
                <a:gd name="T17" fmla="*/ 109 h 109"/>
                <a:gd name="T18" fmla="*/ 0 w 85"/>
                <a:gd name="T19" fmla="*/ 54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5" h="109">
                  <a:moveTo>
                    <a:pt x="0" y="54"/>
                  </a:moveTo>
                  <a:lnTo>
                    <a:pt x="0" y="54"/>
                  </a:lnTo>
                  <a:cubicBezTo>
                    <a:pt x="0" y="35"/>
                    <a:pt x="3" y="17"/>
                    <a:pt x="8" y="0"/>
                  </a:cubicBezTo>
                  <a:lnTo>
                    <a:pt x="85" y="0"/>
                  </a:lnTo>
                  <a:cubicBezTo>
                    <a:pt x="84" y="9"/>
                    <a:pt x="83" y="18"/>
                    <a:pt x="83" y="27"/>
                  </a:cubicBezTo>
                  <a:cubicBezTo>
                    <a:pt x="82" y="36"/>
                    <a:pt x="82" y="45"/>
                    <a:pt x="82" y="54"/>
                  </a:cubicBezTo>
                  <a:cubicBezTo>
                    <a:pt x="82" y="63"/>
                    <a:pt x="82" y="73"/>
                    <a:pt x="83" y="81"/>
                  </a:cubicBezTo>
                  <a:cubicBezTo>
                    <a:pt x="83" y="90"/>
                    <a:pt x="84" y="100"/>
                    <a:pt x="85" y="109"/>
                  </a:cubicBezTo>
                  <a:lnTo>
                    <a:pt x="8" y="109"/>
                  </a:lnTo>
                  <a:cubicBezTo>
                    <a:pt x="3" y="91"/>
                    <a:pt x="0" y="73"/>
                    <a:pt x="0" y="54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F4014FF8-FC03-701A-3D00-32E832D0A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5" y="2718"/>
              <a:ext cx="81" cy="73"/>
            </a:xfrm>
            <a:custGeom>
              <a:avLst/>
              <a:gdLst>
                <a:gd name="T0" fmla="*/ 75 w 110"/>
                <a:gd name="T1" fmla="*/ 82 h 98"/>
                <a:gd name="T2" fmla="*/ 75 w 110"/>
                <a:gd name="T3" fmla="*/ 82 h 98"/>
                <a:gd name="T4" fmla="*/ 45 w 110"/>
                <a:gd name="T5" fmla="*/ 60 h 98"/>
                <a:gd name="T6" fmla="*/ 19 w 110"/>
                <a:gd name="T7" fmla="*/ 32 h 98"/>
                <a:gd name="T8" fmla="*/ 0 w 110"/>
                <a:gd name="T9" fmla="*/ 0 h 98"/>
                <a:gd name="T10" fmla="*/ 71 w 110"/>
                <a:gd name="T11" fmla="*/ 0 h 98"/>
                <a:gd name="T12" fmla="*/ 77 w 110"/>
                <a:gd name="T13" fmla="*/ 26 h 98"/>
                <a:gd name="T14" fmla="*/ 85 w 110"/>
                <a:gd name="T15" fmla="*/ 51 h 98"/>
                <a:gd name="T16" fmla="*/ 96 w 110"/>
                <a:gd name="T17" fmla="*/ 76 h 98"/>
                <a:gd name="T18" fmla="*/ 110 w 110"/>
                <a:gd name="T19" fmla="*/ 98 h 98"/>
                <a:gd name="T20" fmla="*/ 75 w 110"/>
                <a:gd name="T21" fmla="*/ 8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8">
                  <a:moveTo>
                    <a:pt x="75" y="82"/>
                  </a:moveTo>
                  <a:lnTo>
                    <a:pt x="75" y="82"/>
                  </a:lnTo>
                  <a:cubicBezTo>
                    <a:pt x="64" y="76"/>
                    <a:pt x="54" y="68"/>
                    <a:pt x="45" y="60"/>
                  </a:cubicBezTo>
                  <a:cubicBezTo>
                    <a:pt x="36" y="52"/>
                    <a:pt x="27" y="42"/>
                    <a:pt x="19" y="32"/>
                  </a:cubicBezTo>
                  <a:cubicBezTo>
                    <a:pt x="12" y="22"/>
                    <a:pt x="5" y="11"/>
                    <a:pt x="0" y="0"/>
                  </a:cubicBezTo>
                  <a:lnTo>
                    <a:pt x="71" y="0"/>
                  </a:lnTo>
                  <a:cubicBezTo>
                    <a:pt x="72" y="8"/>
                    <a:pt x="74" y="17"/>
                    <a:pt x="77" y="26"/>
                  </a:cubicBezTo>
                  <a:cubicBezTo>
                    <a:pt x="79" y="34"/>
                    <a:pt x="82" y="43"/>
                    <a:pt x="85" y="51"/>
                  </a:cubicBezTo>
                  <a:cubicBezTo>
                    <a:pt x="88" y="60"/>
                    <a:pt x="92" y="68"/>
                    <a:pt x="96" y="76"/>
                  </a:cubicBezTo>
                  <a:cubicBezTo>
                    <a:pt x="100" y="84"/>
                    <a:pt x="104" y="91"/>
                    <a:pt x="110" y="98"/>
                  </a:cubicBezTo>
                  <a:cubicBezTo>
                    <a:pt x="98" y="94"/>
                    <a:pt x="86" y="89"/>
                    <a:pt x="75" y="8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ACE830EF-AC7B-A986-A80E-5DF37A09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2718"/>
              <a:ext cx="82" cy="73"/>
            </a:xfrm>
            <a:custGeom>
              <a:avLst/>
              <a:gdLst>
                <a:gd name="T0" fmla="*/ 90 w 110"/>
                <a:gd name="T1" fmla="*/ 32 h 98"/>
                <a:gd name="T2" fmla="*/ 90 w 110"/>
                <a:gd name="T3" fmla="*/ 32 h 98"/>
                <a:gd name="T4" fmla="*/ 65 w 110"/>
                <a:gd name="T5" fmla="*/ 60 h 98"/>
                <a:gd name="T6" fmla="*/ 34 w 110"/>
                <a:gd name="T7" fmla="*/ 82 h 98"/>
                <a:gd name="T8" fmla="*/ 0 w 110"/>
                <a:gd name="T9" fmla="*/ 98 h 98"/>
                <a:gd name="T10" fmla="*/ 14 w 110"/>
                <a:gd name="T11" fmla="*/ 76 h 98"/>
                <a:gd name="T12" fmla="*/ 25 w 110"/>
                <a:gd name="T13" fmla="*/ 51 h 98"/>
                <a:gd name="T14" fmla="*/ 33 w 110"/>
                <a:gd name="T15" fmla="*/ 26 h 98"/>
                <a:gd name="T16" fmla="*/ 39 w 110"/>
                <a:gd name="T17" fmla="*/ 0 h 98"/>
                <a:gd name="T18" fmla="*/ 110 w 110"/>
                <a:gd name="T19" fmla="*/ 0 h 98"/>
                <a:gd name="T20" fmla="*/ 90 w 110"/>
                <a:gd name="T21" fmla="*/ 3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98">
                  <a:moveTo>
                    <a:pt x="90" y="32"/>
                  </a:moveTo>
                  <a:lnTo>
                    <a:pt x="90" y="32"/>
                  </a:lnTo>
                  <a:cubicBezTo>
                    <a:pt x="83" y="42"/>
                    <a:pt x="74" y="52"/>
                    <a:pt x="65" y="60"/>
                  </a:cubicBezTo>
                  <a:cubicBezTo>
                    <a:pt x="55" y="68"/>
                    <a:pt x="45" y="76"/>
                    <a:pt x="34" y="82"/>
                  </a:cubicBezTo>
                  <a:cubicBezTo>
                    <a:pt x="23" y="89"/>
                    <a:pt x="12" y="94"/>
                    <a:pt x="0" y="98"/>
                  </a:cubicBezTo>
                  <a:cubicBezTo>
                    <a:pt x="5" y="91"/>
                    <a:pt x="10" y="84"/>
                    <a:pt x="14" y="76"/>
                  </a:cubicBezTo>
                  <a:cubicBezTo>
                    <a:pt x="18" y="68"/>
                    <a:pt x="22" y="60"/>
                    <a:pt x="25" y="51"/>
                  </a:cubicBezTo>
                  <a:cubicBezTo>
                    <a:pt x="28" y="43"/>
                    <a:pt x="31" y="34"/>
                    <a:pt x="33" y="26"/>
                  </a:cubicBezTo>
                  <a:cubicBezTo>
                    <a:pt x="35" y="17"/>
                    <a:pt x="37" y="8"/>
                    <a:pt x="39" y="0"/>
                  </a:cubicBezTo>
                  <a:lnTo>
                    <a:pt x="110" y="0"/>
                  </a:lnTo>
                  <a:cubicBezTo>
                    <a:pt x="104" y="11"/>
                    <a:pt x="98" y="22"/>
                    <a:pt x="90" y="32"/>
                  </a:cubicBezTo>
                  <a:close/>
                </a:path>
              </a:pathLst>
            </a:custGeom>
            <a:grpFill/>
            <a:ln w="1897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306602F-A4C5-5F3B-70DB-6921C872B41F}"/>
              </a:ext>
            </a:extLst>
          </p:cNvPr>
          <p:cNvSpPr/>
          <p:nvPr/>
        </p:nvSpPr>
        <p:spPr>
          <a:xfrm>
            <a:off x="1351057" y="3013795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Simplified management with SaaS model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23F509-F350-A3C0-D7EE-4F21A540785E}"/>
              </a:ext>
            </a:extLst>
          </p:cNvPr>
          <p:cNvSpPr/>
          <p:nvPr/>
        </p:nvSpPr>
        <p:spPr>
          <a:xfrm>
            <a:off x="1351057" y="3893243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Subscription based model, predictable cost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488F1-22DC-92D8-DEEB-30485F291C42}"/>
              </a:ext>
            </a:extLst>
          </p:cNvPr>
          <p:cNvSpPr/>
          <p:nvPr/>
        </p:nvSpPr>
        <p:spPr>
          <a:xfrm>
            <a:off x="1351057" y="4734871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Persistent Desktop experience only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9C3013-A535-877E-3F2C-CD69197556F4}"/>
              </a:ext>
            </a:extLst>
          </p:cNvPr>
          <p:cNvSpPr/>
          <p:nvPr/>
        </p:nvSpPr>
        <p:spPr>
          <a:xfrm>
            <a:off x="1351057" y="5564422"/>
            <a:ext cx="4298115" cy="593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No or little virtualization skill is required</a:t>
            </a: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F9C6D1-0A4B-B47B-5C7A-30B3A4491E69}"/>
              </a:ext>
            </a:extLst>
          </p:cNvPr>
          <p:cNvSpPr/>
          <p:nvPr/>
        </p:nvSpPr>
        <p:spPr>
          <a:xfrm>
            <a:off x="654876" y="3013795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86BD97-4F68-DD4E-9A50-5B680AFE9DC3}"/>
              </a:ext>
            </a:extLst>
          </p:cNvPr>
          <p:cNvSpPr/>
          <p:nvPr/>
        </p:nvSpPr>
        <p:spPr>
          <a:xfrm>
            <a:off x="654876" y="3893243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AE4CF0-2534-7944-A19C-F120F3B4FFCB}"/>
              </a:ext>
            </a:extLst>
          </p:cNvPr>
          <p:cNvSpPr/>
          <p:nvPr/>
        </p:nvSpPr>
        <p:spPr>
          <a:xfrm>
            <a:off x="654876" y="4734871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41437B-E089-5C1A-6CDD-93E5E42C4789}"/>
              </a:ext>
            </a:extLst>
          </p:cNvPr>
          <p:cNvSpPr/>
          <p:nvPr/>
        </p:nvSpPr>
        <p:spPr>
          <a:xfrm>
            <a:off x="654876" y="5564422"/>
            <a:ext cx="696182" cy="593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879708-D44E-5586-681D-92D187BA9073}"/>
              </a:ext>
            </a:extLst>
          </p:cNvPr>
          <p:cNvGrpSpPr>
            <a:grpSpLocks noChangeAspect="1"/>
          </p:cNvGrpSpPr>
          <p:nvPr/>
        </p:nvGrpSpPr>
        <p:grpSpPr>
          <a:xfrm>
            <a:off x="754003" y="3986613"/>
            <a:ext cx="454566" cy="432000"/>
            <a:chOff x="2200275" y="2108200"/>
            <a:chExt cx="671513" cy="638176"/>
          </a:xfrm>
          <a:solidFill>
            <a:schemeClr val="bg1"/>
          </a:solidFill>
        </p:grpSpPr>
        <p:sp>
          <p:nvSpPr>
            <p:cNvPr id="65" name="Freeform 66">
              <a:extLst>
                <a:ext uri="{FF2B5EF4-FFF2-40B4-BE49-F238E27FC236}">
                  <a16:creationId xmlns:a16="http://schemas.microsoft.com/office/drawing/2014/main" id="{28922630-A36A-2C9E-1F45-F50221CCB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3163" y="2266950"/>
              <a:ext cx="187325" cy="319088"/>
            </a:xfrm>
            <a:custGeom>
              <a:avLst/>
              <a:gdLst>
                <a:gd name="T0" fmla="*/ 28 w 56"/>
                <a:gd name="T1" fmla="*/ 19 h 96"/>
                <a:gd name="T2" fmla="*/ 42 w 56"/>
                <a:gd name="T3" fmla="*/ 32 h 96"/>
                <a:gd name="T4" fmla="*/ 56 w 56"/>
                <a:gd name="T5" fmla="*/ 32 h 96"/>
                <a:gd name="T6" fmla="*/ 36 w 56"/>
                <a:gd name="T7" fmla="*/ 10 h 96"/>
                <a:gd name="T8" fmla="*/ 36 w 56"/>
                <a:gd name="T9" fmla="*/ 0 h 96"/>
                <a:gd name="T10" fmla="*/ 20 w 56"/>
                <a:gd name="T11" fmla="*/ 0 h 96"/>
                <a:gd name="T12" fmla="*/ 20 w 56"/>
                <a:gd name="T13" fmla="*/ 10 h 96"/>
                <a:gd name="T14" fmla="*/ 0 w 56"/>
                <a:gd name="T15" fmla="*/ 31 h 96"/>
                <a:gd name="T16" fmla="*/ 26 w 56"/>
                <a:gd name="T17" fmla="*/ 55 h 96"/>
                <a:gd name="T18" fmla="*/ 42 w 56"/>
                <a:gd name="T19" fmla="*/ 67 h 96"/>
                <a:gd name="T20" fmla="*/ 28 w 56"/>
                <a:gd name="T21" fmla="*/ 77 h 96"/>
                <a:gd name="T22" fmla="*/ 14 w 56"/>
                <a:gd name="T23" fmla="*/ 64 h 96"/>
                <a:gd name="T24" fmla="*/ 0 w 56"/>
                <a:gd name="T25" fmla="*/ 64 h 96"/>
                <a:gd name="T26" fmla="*/ 20 w 56"/>
                <a:gd name="T27" fmla="*/ 86 h 96"/>
                <a:gd name="T28" fmla="*/ 20 w 56"/>
                <a:gd name="T29" fmla="*/ 96 h 96"/>
                <a:gd name="T30" fmla="*/ 36 w 56"/>
                <a:gd name="T31" fmla="*/ 96 h 96"/>
                <a:gd name="T32" fmla="*/ 36 w 56"/>
                <a:gd name="T33" fmla="*/ 86 h 96"/>
                <a:gd name="T34" fmla="*/ 56 w 56"/>
                <a:gd name="T35" fmla="*/ 65 h 96"/>
                <a:gd name="T36" fmla="*/ 30 w 56"/>
                <a:gd name="T37" fmla="*/ 41 h 96"/>
                <a:gd name="T38" fmla="*/ 14 w 56"/>
                <a:gd name="T39" fmla="*/ 29 h 96"/>
                <a:gd name="T40" fmla="*/ 28 w 56"/>
                <a:gd name="T41" fmla="*/ 1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96">
                  <a:moveTo>
                    <a:pt x="28" y="19"/>
                  </a:moveTo>
                  <a:cubicBezTo>
                    <a:pt x="37" y="19"/>
                    <a:pt x="42" y="27"/>
                    <a:pt x="42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2"/>
                    <a:pt x="48" y="13"/>
                    <a:pt x="36" y="1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" y="13"/>
                    <a:pt x="0" y="26"/>
                    <a:pt x="0" y="31"/>
                  </a:cubicBezTo>
                  <a:cubicBezTo>
                    <a:pt x="0" y="39"/>
                    <a:pt x="3" y="49"/>
                    <a:pt x="26" y="55"/>
                  </a:cubicBezTo>
                  <a:cubicBezTo>
                    <a:pt x="36" y="58"/>
                    <a:pt x="42" y="60"/>
                    <a:pt x="42" y="67"/>
                  </a:cubicBezTo>
                  <a:cubicBezTo>
                    <a:pt x="42" y="72"/>
                    <a:pt x="37" y="77"/>
                    <a:pt x="28" y="77"/>
                  </a:cubicBezTo>
                  <a:cubicBezTo>
                    <a:pt x="16" y="77"/>
                    <a:pt x="14" y="69"/>
                    <a:pt x="14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8"/>
                    <a:pt x="2" y="83"/>
                    <a:pt x="20" y="86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6" y="86"/>
                    <a:pt x="36" y="86"/>
                    <a:pt x="36" y="86"/>
                  </a:cubicBezTo>
                  <a:cubicBezTo>
                    <a:pt x="54" y="83"/>
                    <a:pt x="56" y="70"/>
                    <a:pt x="56" y="65"/>
                  </a:cubicBezTo>
                  <a:cubicBezTo>
                    <a:pt x="56" y="53"/>
                    <a:pt x="46" y="46"/>
                    <a:pt x="30" y="41"/>
                  </a:cubicBezTo>
                  <a:cubicBezTo>
                    <a:pt x="22" y="38"/>
                    <a:pt x="14" y="35"/>
                    <a:pt x="14" y="29"/>
                  </a:cubicBezTo>
                  <a:cubicBezTo>
                    <a:pt x="14" y="24"/>
                    <a:pt x="19" y="19"/>
                    <a:pt x="28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Freeform 67">
              <a:extLst>
                <a:ext uri="{FF2B5EF4-FFF2-40B4-BE49-F238E27FC236}">
                  <a16:creationId xmlns:a16="http://schemas.microsoft.com/office/drawing/2014/main" id="{FB6BF399-22A1-61A6-9C9E-D5A7ECD0D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275" y="2173288"/>
              <a:ext cx="403225" cy="573088"/>
            </a:xfrm>
            <a:custGeom>
              <a:avLst/>
              <a:gdLst>
                <a:gd name="T0" fmla="*/ 73 w 121"/>
                <a:gd name="T1" fmla="*/ 0 h 172"/>
                <a:gd name="T2" fmla="*/ 25 w 121"/>
                <a:gd name="T3" fmla="*/ 48 h 172"/>
                <a:gd name="T4" fmla="*/ 25 w 121"/>
                <a:gd name="T5" fmla="*/ 136 h 172"/>
                <a:gd name="T6" fmla="*/ 4 w 121"/>
                <a:gd name="T7" fmla="*/ 136 h 172"/>
                <a:gd name="T8" fmla="*/ 2 w 121"/>
                <a:gd name="T9" fmla="*/ 141 h 172"/>
                <a:gd name="T10" fmla="*/ 33 w 121"/>
                <a:gd name="T11" fmla="*/ 172 h 172"/>
                <a:gd name="T12" fmla="*/ 64 w 121"/>
                <a:gd name="T13" fmla="*/ 141 h 172"/>
                <a:gd name="T14" fmla="*/ 62 w 121"/>
                <a:gd name="T15" fmla="*/ 136 h 172"/>
                <a:gd name="T16" fmla="*/ 41 w 121"/>
                <a:gd name="T17" fmla="*/ 136 h 172"/>
                <a:gd name="T18" fmla="*/ 41 w 121"/>
                <a:gd name="T19" fmla="*/ 48 h 172"/>
                <a:gd name="T20" fmla="*/ 73 w 121"/>
                <a:gd name="T21" fmla="*/ 16 h 172"/>
                <a:gd name="T22" fmla="*/ 121 w 121"/>
                <a:gd name="T23" fmla="*/ 16 h 172"/>
                <a:gd name="T24" fmla="*/ 121 w 121"/>
                <a:gd name="T25" fmla="*/ 0 h 172"/>
                <a:gd name="T26" fmla="*/ 73 w 121"/>
                <a:gd name="T27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" h="172">
                  <a:moveTo>
                    <a:pt x="73" y="0"/>
                  </a:moveTo>
                  <a:cubicBezTo>
                    <a:pt x="47" y="0"/>
                    <a:pt x="25" y="22"/>
                    <a:pt x="25" y="48"/>
                  </a:cubicBezTo>
                  <a:cubicBezTo>
                    <a:pt x="25" y="136"/>
                    <a:pt x="25" y="136"/>
                    <a:pt x="25" y="136"/>
                  </a:cubicBezTo>
                  <a:cubicBezTo>
                    <a:pt x="4" y="136"/>
                    <a:pt x="4" y="136"/>
                    <a:pt x="4" y="136"/>
                  </a:cubicBezTo>
                  <a:cubicBezTo>
                    <a:pt x="1" y="136"/>
                    <a:pt x="0" y="139"/>
                    <a:pt x="2" y="141"/>
                  </a:cubicBezTo>
                  <a:cubicBezTo>
                    <a:pt x="33" y="172"/>
                    <a:pt x="33" y="172"/>
                    <a:pt x="33" y="172"/>
                  </a:cubicBezTo>
                  <a:cubicBezTo>
                    <a:pt x="64" y="141"/>
                    <a:pt x="64" y="141"/>
                    <a:pt x="64" y="141"/>
                  </a:cubicBezTo>
                  <a:cubicBezTo>
                    <a:pt x="66" y="139"/>
                    <a:pt x="65" y="136"/>
                    <a:pt x="62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30"/>
                    <a:pt x="55" y="16"/>
                    <a:pt x="73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0"/>
                    <a:pt x="121" y="0"/>
                    <a:pt x="121" y="0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Freeform 68">
              <a:extLst>
                <a:ext uri="{FF2B5EF4-FFF2-40B4-BE49-F238E27FC236}">
                  <a16:creationId xmlns:a16="http://schemas.microsoft.com/office/drawing/2014/main" id="{807AE13F-9FD0-D274-ECBB-67CDAA44A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0150" y="2108200"/>
              <a:ext cx="401638" cy="571500"/>
            </a:xfrm>
            <a:custGeom>
              <a:avLst/>
              <a:gdLst>
                <a:gd name="T0" fmla="*/ 119 w 121"/>
                <a:gd name="T1" fmla="*/ 31 h 172"/>
                <a:gd name="T2" fmla="*/ 88 w 121"/>
                <a:gd name="T3" fmla="*/ 0 h 172"/>
                <a:gd name="T4" fmla="*/ 57 w 121"/>
                <a:gd name="T5" fmla="*/ 31 h 172"/>
                <a:gd name="T6" fmla="*/ 59 w 121"/>
                <a:gd name="T7" fmla="*/ 36 h 172"/>
                <a:gd name="T8" fmla="*/ 80 w 121"/>
                <a:gd name="T9" fmla="*/ 36 h 172"/>
                <a:gd name="T10" fmla="*/ 80 w 121"/>
                <a:gd name="T11" fmla="*/ 40 h 172"/>
                <a:gd name="T12" fmla="*/ 80 w 121"/>
                <a:gd name="T13" fmla="*/ 40 h 172"/>
                <a:gd name="T14" fmla="*/ 80 w 121"/>
                <a:gd name="T15" fmla="*/ 124 h 172"/>
                <a:gd name="T16" fmla="*/ 48 w 121"/>
                <a:gd name="T17" fmla="*/ 156 h 172"/>
                <a:gd name="T18" fmla="*/ 0 w 121"/>
                <a:gd name="T19" fmla="*/ 156 h 172"/>
                <a:gd name="T20" fmla="*/ 0 w 121"/>
                <a:gd name="T21" fmla="*/ 172 h 172"/>
                <a:gd name="T22" fmla="*/ 48 w 121"/>
                <a:gd name="T23" fmla="*/ 172 h 172"/>
                <a:gd name="T24" fmla="*/ 96 w 121"/>
                <a:gd name="T25" fmla="*/ 124 h 172"/>
                <a:gd name="T26" fmla="*/ 96 w 121"/>
                <a:gd name="T27" fmla="*/ 36 h 172"/>
                <a:gd name="T28" fmla="*/ 117 w 121"/>
                <a:gd name="T29" fmla="*/ 36 h 172"/>
                <a:gd name="T30" fmla="*/ 119 w 121"/>
                <a:gd name="T31" fmla="*/ 31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72">
                  <a:moveTo>
                    <a:pt x="119" y="31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5" y="33"/>
                    <a:pt x="56" y="36"/>
                    <a:pt x="59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124"/>
                    <a:pt x="80" y="124"/>
                    <a:pt x="80" y="124"/>
                  </a:cubicBezTo>
                  <a:cubicBezTo>
                    <a:pt x="80" y="142"/>
                    <a:pt x="66" y="156"/>
                    <a:pt x="48" y="156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74" y="172"/>
                    <a:pt x="96" y="150"/>
                    <a:pt x="96" y="124"/>
                  </a:cubicBezTo>
                  <a:cubicBezTo>
                    <a:pt x="96" y="36"/>
                    <a:pt x="96" y="36"/>
                    <a:pt x="96" y="36"/>
                  </a:cubicBezTo>
                  <a:cubicBezTo>
                    <a:pt x="117" y="36"/>
                    <a:pt x="117" y="36"/>
                    <a:pt x="117" y="36"/>
                  </a:cubicBezTo>
                  <a:cubicBezTo>
                    <a:pt x="120" y="36"/>
                    <a:pt x="121" y="33"/>
                    <a:pt x="119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8DCCD-A4A5-C940-D244-B7F43ABA889A}"/>
              </a:ext>
            </a:extLst>
          </p:cNvPr>
          <p:cNvGrpSpPr>
            <a:grpSpLocks noChangeAspect="1"/>
          </p:cNvGrpSpPr>
          <p:nvPr/>
        </p:nvGrpSpPr>
        <p:grpSpPr>
          <a:xfrm>
            <a:off x="764081" y="4908773"/>
            <a:ext cx="444488" cy="252000"/>
            <a:chOff x="5646738" y="2419350"/>
            <a:chExt cx="758825" cy="430213"/>
          </a:xfrm>
          <a:noFill/>
        </p:grpSpPr>
        <p:sp>
          <p:nvSpPr>
            <p:cNvPr id="53" name="Rectangle 293">
              <a:extLst>
                <a:ext uri="{FF2B5EF4-FFF2-40B4-BE49-F238E27FC236}">
                  <a16:creationId xmlns:a16="http://schemas.microsoft.com/office/drawing/2014/main" id="{48F9775B-7EE8-CEEE-0FAC-549BC001FF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6738" y="2419350"/>
              <a:ext cx="473075" cy="360363"/>
            </a:xfrm>
            <a:prstGeom prst="rect">
              <a:avLst/>
            </a:prstGeom>
            <a:grpFill/>
            <a:ln w="23813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Freeform 294">
              <a:extLst>
                <a:ext uri="{FF2B5EF4-FFF2-40B4-BE49-F238E27FC236}">
                  <a16:creationId xmlns:a16="http://schemas.microsoft.com/office/drawing/2014/main" id="{E8002507-5135-C2DB-BAEF-2F04339B9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8825" y="2779713"/>
              <a:ext cx="88900" cy="69850"/>
            </a:xfrm>
            <a:custGeom>
              <a:avLst/>
              <a:gdLst>
                <a:gd name="T0" fmla="*/ 56 w 56"/>
                <a:gd name="T1" fmla="*/ 16 h 44"/>
                <a:gd name="T2" fmla="*/ 56 w 56"/>
                <a:gd name="T3" fmla="*/ 44 h 44"/>
                <a:gd name="T4" fmla="*/ 0 w 56"/>
                <a:gd name="T5" fmla="*/ 44 h 44"/>
                <a:gd name="T6" fmla="*/ 0 w 56"/>
                <a:gd name="T7" fmla="*/ 0 h 44"/>
                <a:gd name="T8" fmla="*/ 56 w 56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44">
                  <a:moveTo>
                    <a:pt x="56" y="16"/>
                  </a:moveTo>
                  <a:lnTo>
                    <a:pt x="56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56" y="0"/>
                  </a:lnTo>
                </a:path>
              </a:pathLst>
            </a:cu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Line 295">
              <a:extLst>
                <a:ext uri="{FF2B5EF4-FFF2-40B4-BE49-F238E27FC236}">
                  <a16:creationId xmlns:a16="http://schemas.microsoft.com/office/drawing/2014/main" id="{6A6882AB-F65E-2008-97DD-654035240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89613" y="2849563"/>
              <a:ext cx="187325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Line 296">
              <a:extLst>
                <a:ext uri="{FF2B5EF4-FFF2-40B4-BE49-F238E27FC236}">
                  <a16:creationId xmlns:a16="http://schemas.microsoft.com/office/drawing/2014/main" id="{7C22DB81-C89E-09AE-E040-F996744F95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6738" y="2720975"/>
              <a:ext cx="434975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ectangle 297">
              <a:extLst>
                <a:ext uri="{FF2B5EF4-FFF2-40B4-BE49-F238E27FC236}">
                  <a16:creationId xmlns:a16="http://schemas.microsoft.com/office/drawing/2014/main" id="{D75D2AD7-00CC-A250-200D-C054E7C2F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6963" y="2419350"/>
              <a:ext cx="228600" cy="407988"/>
            </a:xfrm>
            <a:prstGeom prst="rect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Line 298">
              <a:extLst>
                <a:ext uri="{FF2B5EF4-FFF2-40B4-BE49-F238E27FC236}">
                  <a16:creationId xmlns:a16="http://schemas.microsoft.com/office/drawing/2014/main" id="{E1847267-956D-7E7C-9CFA-D0367B821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3475" y="2471738"/>
              <a:ext cx="153988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Line 299">
              <a:extLst>
                <a:ext uri="{FF2B5EF4-FFF2-40B4-BE49-F238E27FC236}">
                  <a16:creationId xmlns:a16="http://schemas.microsoft.com/office/drawing/2014/main" id="{6B4FF62C-2577-D6A8-80B5-8A674AD48D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3475" y="2514600"/>
              <a:ext cx="153988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Line 300">
              <a:extLst>
                <a:ext uri="{FF2B5EF4-FFF2-40B4-BE49-F238E27FC236}">
                  <a16:creationId xmlns:a16="http://schemas.microsoft.com/office/drawing/2014/main" id="{19F0DBAC-A129-3CD4-3E0C-0D3C80907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13475" y="2557463"/>
              <a:ext cx="153988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Oval 301">
              <a:extLst>
                <a:ext uri="{FF2B5EF4-FFF2-40B4-BE49-F238E27FC236}">
                  <a16:creationId xmlns:a16="http://schemas.microsoft.com/office/drawing/2014/main" id="{1011EC46-38AA-8E0F-F708-461F3042A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7450" y="2679700"/>
              <a:ext cx="47625" cy="47625"/>
            </a:xfrm>
            <a:prstGeom prst="ellips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Line 302">
              <a:extLst>
                <a:ext uri="{FF2B5EF4-FFF2-40B4-BE49-F238E27FC236}">
                  <a16:creationId xmlns:a16="http://schemas.microsoft.com/office/drawing/2014/main" id="{2D6D1146-319F-ED6A-4B58-2186DC0D0E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43650" y="2705100"/>
              <a:ext cx="23813" cy="0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Line 303">
              <a:extLst>
                <a:ext uri="{FF2B5EF4-FFF2-40B4-BE49-F238E27FC236}">
                  <a16:creationId xmlns:a16="http://schemas.microsoft.com/office/drawing/2014/main" id="{2A2FA385-52C8-30BD-30B4-F5350CB483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94425" y="2827338"/>
              <a:ext cx="0" cy="22225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Line 304">
              <a:extLst>
                <a:ext uri="{FF2B5EF4-FFF2-40B4-BE49-F238E27FC236}">
                  <a16:creationId xmlns:a16="http://schemas.microsoft.com/office/drawing/2014/main" id="{722CA6D8-61A8-9622-4553-325E77E30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84925" y="2827338"/>
              <a:ext cx="0" cy="22225"/>
            </a:xfrm>
            <a:prstGeom prst="line">
              <a:avLst/>
            </a:prstGeom>
            <a:grpFill/>
            <a:ln w="23813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sz="1800" b="0" i="0" u="none" strike="noStrike" kern="1200" cap="none" spc="0" normalizeH="0" baseline="0" noProof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1" name="Freeform 21">
            <a:extLst>
              <a:ext uri="{FF2B5EF4-FFF2-40B4-BE49-F238E27FC236}">
                <a16:creationId xmlns:a16="http://schemas.microsoft.com/office/drawing/2014/main" id="{5685839B-A5C4-D36B-60B7-ABFD45B68B4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07301" y="5691472"/>
            <a:ext cx="324000" cy="324000"/>
          </a:xfrm>
          <a:custGeom>
            <a:avLst/>
            <a:gdLst>
              <a:gd name="T0" fmla="*/ 17 w 388"/>
              <a:gd name="T1" fmla="*/ 222 h 388"/>
              <a:gd name="T2" fmla="*/ 41 w 388"/>
              <a:gd name="T3" fmla="*/ 222 h 388"/>
              <a:gd name="T4" fmla="*/ 65 w 388"/>
              <a:gd name="T5" fmla="*/ 281 h 388"/>
              <a:gd name="T6" fmla="*/ 48 w 388"/>
              <a:gd name="T7" fmla="*/ 298 h 388"/>
              <a:gd name="T8" fmla="*/ 48 w 388"/>
              <a:gd name="T9" fmla="*/ 321 h 388"/>
              <a:gd name="T10" fmla="*/ 66 w 388"/>
              <a:gd name="T11" fmla="*/ 339 h 388"/>
              <a:gd name="T12" fmla="*/ 89 w 388"/>
              <a:gd name="T13" fmla="*/ 339 h 388"/>
              <a:gd name="T14" fmla="*/ 106 w 388"/>
              <a:gd name="T15" fmla="*/ 322 h 388"/>
              <a:gd name="T16" fmla="*/ 165 w 388"/>
              <a:gd name="T17" fmla="*/ 347 h 388"/>
              <a:gd name="T18" fmla="*/ 165 w 388"/>
              <a:gd name="T19" fmla="*/ 371 h 388"/>
              <a:gd name="T20" fmla="*/ 181 w 388"/>
              <a:gd name="T21" fmla="*/ 388 h 388"/>
              <a:gd name="T22" fmla="*/ 206 w 388"/>
              <a:gd name="T23" fmla="*/ 388 h 388"/>
              <a:gd name="T24" fmla="*/ 223 w 388"/>
              <a:gd name="T25" fmla="*/ 371 h 388"/>
              <a:gd name="T26" fmla="*/ 223 w 388"/>
              <a:gd name="T27" fmla="*/ 347 h 388"/>
              <a:gd name="T28" fmla="*/ 281 w 388"/>
              <a:gd name="T29" fmla="*/ 323 h 388"/>
              <a:gd name="T30" fmla="*/ 298 w 388"/>
              <a:gd name="T31" fmla="*/ 340 h 388"/>
              <a:gd name="T32" fmla="*/ 321 w 388"/>
              <a:gd name="T33" fmla="*/ 340 h 388"/>
              <a:gd name="T34" fmla="*/ 339 w 388"/>
              <a:gd name="T35" fmla="*/ 322 h 388"/>
              <a:gd name="T36" fmla="*/ 339 w 388"/>
              <a:gd name="T37" fmla="*/ 299 h 388"/>
              <a:gd name="T38" fmla="*/ 322 w 388"/>
              <a:gd name="T39" fmla="*/ 282 h 388"/>
              <a:gd name="T40" fmla="*/ 346 w 388"/>
              <a:gd name="T41" fmla="*/ 223 h 388"/>
              <a:gd name="T42" fmla="*/ 371 w 388"/>
              <a:gd name="T43" fmla="*/ 223 h 388"/>
              <a:gd name="T44" fmla="*/ 388 w 388"/>
              <a:gd name="T45" fmla="*/ 207 h 388"/>
              <a:gd name="T46" fmla="*/ 388 w 388"/>
              <a:gd name="T47" fmla="*/ 182 h 388"/>
              <a:gd name="T48" fmla="*/ 371 w 388"/>
              <a:gd name="T49" fmla="*/ 165 h 388"/>
              <a:gd name="T50" fmla="*/ 346 w 388"/>
              <a:gd name="T51" fmla="*/ 165 h 388"/>
              <a:gd name="T52" fmla="*/ 323 w 388"/>
              <a:gd name="T53" fmla="*/ 107 h 388"/>
              <a:gd name="T54" fmla="*/ 340 w 388"/>
              <a:gd name="T55" fmla="*/ 90 h 388"/>
              <a:gd name="T56" fmla="*/ 340 w 388"/>
              <a:gd name="T57" fmla="*/ 66 h 388"/>
              <a:gd name="T58" fmla="*/ 323 w 388"/>
              <a:gd name="T59" fmla="*/ 48 h 388"/>
              <a:gd name="T60" fmla="*/ 299 w 388"/>
              <a:gd name="T61" fmla="*/ 48 h 388"/>
              <a:gd name="T62" fmla="*/ 282 w 388"/>
              <a:gd name="T63" fmla="*/ 66 h 388"/>
              <a:gd name="T64" fmla="*/ 224 w 388"/>
              <a:gd name="T65" fmla="*/ 42 h 388"/>
              <a:gd name="T66" fmla="*/ 224 w 388"/>
              <a:gd name="T67" fmla="*/ 17 h 388"/>
              <a:gd name="T68" fmla="*/ 207 w 388"/>
              <a:gd name="T69" fmla="*/ 0 h 388"/>
              <a:gd name="T70" fmla="*/ 182 w 388"/>
              <a:gd name="T71" fmla="*/ 0 h 388"/>
              <a:gd name="T72" fmla="*/ 166 w 388"/>
              <a:gd name="T73" fmla="*/ 17 h 388"/>
              <a:gd name="T74" fmla="*/ 166 w 388"/>
              <a:gd name="T75" fmla="*/ 41 h 388"/>
              <a:gd name="T76" fmla="*/ 107 w 388"/>
              <a:gd name="T77" fmla="*/ 65 h 388"/>
              <a:gd name="T78" fmla="*/ 90 w 388"/>
              <a:gd name="T79" fmla="*/ 48 h 388"/>
              <a:gd name="T80" fmla="*/ 67 w 388"/>
              <a:gd name="T81" fmla="*/ 48 h 388"/>
              <a:gd name="T82" fmla="*/ 49 w 388"/>
              <a:gd name="T83" fmla="*/ 65 h 388"/>
              <a:gd name="T84" fmla="*/ 49 w 388"/>
              <a:gd name="T85" fmla="*/ 89 h 388"/>
              <a:gd name="T86" fmla="*/ 66 w 388"/>
              <a:gd name="T87" fmla="*/ 106 h 388"/>
              <a:gd name="T88" fmla="*/ 41 w 388"/>
              <a:gd name="T89" fmla="*/ 164 h 388"/>
              <a:gd name="T90" fmla="*/ 17 w 388"/>
              <a:gd name="T91" fmla="*/ 164 h 388"/>
              <a:gd name="T92" fmla="*/ 1 w 388"/>
              <a:gd name="T93" fmla="*/ 181 h 388"/>
              <a:gd name="T94" fmla="*/ 1 w 388"/>
              <a:gd name="T95" fmla="*/ 206 h 388"/>
              <a:gd name="T96" fmla="*/ 17 w 388"/>
              <a:gd name="T97" fmla="*/ 222 h 388"/>
              <a:gd name="T98" fmla="*/ 135 w 388"/>
              <a:gd name="T99" fmla="*/ 134 h 388"/>
              <a:gd name="T100" fmla="*/ 254 w 388"/>
              <a:gd name="T101" fmla="*/ 134 h 388"/>
              <a:gd name="T102" fmla="*/ 254 w 388"/>
              <a:gd name="T103" fmla="*/ 254 h 388"/>
              <a:gd name="T104" fmla="*/ 134 w 388"/>
              <a:gd name="T105" fmla="*/ 253 h 388"/>
              <a:gd name="T106" fmla="*/ 135 w 388"/>
              <a:gd name="T107" fmla="*/ 134 h 388"/>
              <a:gd name="T108" fmla="*/ 135 w 388"/>
              <a:gd name="T109" fmla="*/ 134 h 388"/>
              <a:gd name="T110" fmla="*/ 135 w 388"/>
              <a:gd name="T111" fmla="*/ 134 h 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88" h="388">
                <a:moveTo>
                  <a:pt x="17" y="222"/>
                </a:moveTo>
                <a:cubicBezTo>
                  <a:pt x="41" y="222"/>
                  <a:pt x="41" y="222"/>
                  <a:pt x="41" y="222"/>
                </a:cubicBezTo>
                <a:cubicBezTo>
                  <a:pt x="45" y="243"/>
                  <a:pt x="53" y="263"/>
                  <a:pt x="65" y="281"/>
                </a:cubicBezTo>
                <a:cubicBezTo>
                  <a:pt x="48" y="298"/>
                  <a:pt x="48" y="298"/>
                  <a:pt x="48" y="298"/>
                </a:cubicBezTo>
                <a:cubicBezTo>
                  <a:pt x="42" y="305"/>
                  <a:pt x="42" y="315"/>
                  <a:pt x="48" y="321"/>
                </a:cubicBezTo>
                <a:cubicBezTo>
                  <a:pt x="66" y="339"/>
                  <a:pt x="66" y="339"/>
                  <a:pt x="66" y="339"/>
                </a:cubicBezTo>
                <a:cubicBezTo>
                  <a:pt x="72" y="346"/>
                  <a:pt x="82" y="346"/>
                  <a:pt x="89" y="339"/>
                </a:cubicBezTo>
                <a:cubicBezTo>
                  <a:pt x="106" y="322"/>
                  <a:pt x="106" y="322"/>
                  <a:pt x="106" y="322"/>
                </a:cubicBezTo>
                <a:cubicBezTo>
                  <a:pt x="124" y="335"/>
                  <a:pt x="144" y="343"/>
                  <a:pt x="165" y="347"/>
                </a:cubicBezTo>
                <a:cubicBezTo>
                  <a:pt x="165" y="371"/>
                  <a:pt x="165" y="371"/>
                  <a:pt x="165" y="371"/>
                </a:cubicBezTo>
                <a:cubicBezTo>
                  <a:pt x="165" y="380"/>
                  <a:pt x="172" y="388"/>
                  <a:pt x="181" y="388"/>
                </a:cubicBezTo>
                <a:cubicBezTo>
                  <a:pt x="206" y="388"/>
                  <a:pt x="206" y="388"/>
                  <a:pt x="206" y="388"/>
                </a:cubicBezTo>
                <a:cubicBezTo>
                  <a:pt x="215" y="388"/>
                  <a:pt x="223" y="380"/>
                  <a:pt x="223" y="371"/>
                </a:cubicBezTo>
                <a:cubicBezTo>
                  <a:pt x="223" y="347"/>
                  <a:pt x="223" y="347"/>
                  <a:pt x="223" y="347"/>
                </a:cubicBezTo>
                <a:cubicBezTo>
                  <a:pt x="243" y="343"/>
                  <a:pt x="263" y="335"/>
                  <a:pt x="281" y="323"/>
                </a:cubicBezTo>
                <a:cubicBezTo>
                  <a:pt x="298" y="340"/>
                  <a:pt x="298" y="340"/>
                  <a:pt x="298" y="340"/>
                </a:cubicBezTo>
                <a:cubicBezTo>
                  <a:pt x="305" y="346"/>
                  <a:pt x="315" y="346"/>
                  <a:pt x="321" y="340"/>
                </a:cubicBezTo>
                <a:cubicBezTo>
                  <a:pt x="339" y="322"/>
                  <a:pt x="339" y="322"/>
                  <a:pt x="339" y="322"/>
                </a:cubicBezTo>
                <a:cubicBezTo>
                  <a:pt x="346" y="316"/>
                  <a:pt x="346" y="306"/>
                  <a:pt x="339" y="299"/>
                </a:cubicBezTo>
                <a:cubicBezTo>
                  <a:pt x="322" y="282"/>
                  <a:pt x="322" y="282"/>
                  <a:pt x="322" y="282"/>
                </a:cubicBezTo>
                <a:cubicBezTo>
                  <a:pt x="335" y="264"/>
                  <a:pt x="343" y="244"/>
                  <a:pt x="346" y="223"/>
                </a:cubicBezTo>
                <a:cubicBezTo>
                  <a:pt x="371" y="223"/>
                  <a:pt x="371" y="223"/>
                  <a:pt x="371" y="223"/>
                </a:cubicBezTo>
                <a:cubicBezTo>
                  <a:pt x="380" y="223"/>
                  <a:pt x="388" y="216"/>
                  <a:pt x="388" y="207"/>
                </a:cubicBezTo>
                <a:cubicBezTo>
                  <a:pt x="388" y="182"/>
                  <a:pt x="388" y="182"/>
                  <a:pt x="388" y="182"/>
                </a:cubicBezTo>
                <a:cubicBezTo>
                  <a:pt x="388" y="173"/>
                  <a:pt x="380" y="165"/>
                  <a:pt x="371" y="165"/>
                </a:cubicBezTo>
                <a:cubicBezTo>
                  <a:pt x="346" y="165"/>
                  <a:pt x="346" y="165"/>
                  <a:pt x="346" y="165"/>
                </a:cubicBezTo>
                <a:cubicBezTo>
                  <a:pt x="343" y="145"/>
                  <a:pt x="335" y="125"/>
                  <a:pt x="323" y="107"/>
                </a:cubicBezTo>
                <a:cubicBezTo>
                  <a:pt x="340" y="90"/>
                  <a:pt x="340" y="90"/>
                  <a:pt x="340" y="90"/>
                </a:cubicBezTo>
                <a:cubicBezTo>
                  <a:pt x="347" y="83"/>
                  <a:pt x="347" y="73"/>
                  <a:pt x="340" y="66"/>
                </a:cubicBezTo>
                <a:cubicBezTo>
                  <a:pt x="323" y="48"/>
                  <a:pt x="323" y="48"/>
                  <a:pt x="323" y="48"/>
                </a:cubicBezTo>
                <a:cubicBezTo>
                  <a:pt x="316" y="42"/>
                  <a:pt x="306" y="42"/>
                  <a:pt x="299" y="48"/>
                </a:cubicBezTo>
                <a:cubicBezTo>
                  <a:pt x="282" y="66"/>
                  <a:pt x="282" y="66"/>
                  <a:pt x="282" y="66"/>
                </a:cubicBezTo>
                <a:cubicBezTo>
                  <a:pt x="264" y="54"/>
                  <a:pt x="244" y="46"/>
                  <a:pt x="224" y="42"/>
                </a:cubicBezTo>
                <a:cubicBezTo>
                  <a:pt x="224" y="17"/>
                  <a:pt x="224" y="17"/>
                  <a:pt x="224" y="17"/>
                </a:cubicBezTo>
                <a:cubicBezTo>
                  <a:pt x="224" y="8"/>
                  <a:pt x="216" y="0"/>
                  <a:pt x="207" y="0"/>
                </a:cubicBezTo>
                <a:cubicBezTo>
                  <a:pt x="182" y="0"/>
                  <a:pt x="182" y="0"/>
                  <a:pt x="182" y="0"/>
                </a:cubicBezTo>
                <a:cubicBezTo>
                  <a:pt x="173" y="0"/>
                  <a:pt x="166" y="8"/>
                  <a:pt x="166" y="17"/>
                </a:cubicBezTo>
                <a:cubicBezTo>
                  <a:pt x="166" y="41"/>
                  <a:pt x="166" y="41"/>
                  <a:pt x="166" y="41"/>
                </a:cubicBezTo>
                <a:cubicBezTo>
                  <a:pt x="145" y="45"/>
                  <a:pt x="125" y="53"/>
                  <a:pt x="107" y="65"/>
                </a:cubicBezTo>
                <a:cubicBezTo>
                  <a:pt x="90" y="48"/>
                  <a:pt x="90" y="48"/>
                  <a:pt x="90" y="48"/>
                </a:cubicBezTo>
                <a:cubicBezTo>
                  <a:pt x="83" y="41"/>
                  <a:pt x="73" y="41"/>
                  <a:pt x="67" y="48"/>
                </a:cubicBezTo>
                <a:cubicBezTo>
                  <a:pt x="49" y="65"/>
                  <a:pt x="49" y="65"/>
                  <a:pt x="49" y="65"/>
                </a:cubicBezTo>
                <a:cubicBezTo>
                  <a:pt x="42" y="72"/>
                  <a:pt x="42" y="82"/>
                  <a:pt x="49" y="89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54" y="124"/>
                  <a:pt x="45" y="144"/>
                  <a:pt x="41" y="164"/>
                </a:cubicBezTo>
                <a:cubicBezTo>
                  <a:pt x="17" y="164"/>
                  <a:pt x="17" y="164"/>
                  <a:pt x="17" y="164"/>
                </a:cubicBezTo>
                <a:cubicBezTo>
                  <a:pt x="8" y="164"/>
                  <a:pt x="1" y="172"/>
                  <a:pt x="1" y="181"/>
                </a:cubicBezTo>
                <a:cubicBezTo>
                  <a:pt x="1" y="206"/>
                  <a:pt x="1" y="206"/>
                  <a:pt x="1" y="206"/>
                </a:cubicBezTo>
                <a:cubicBezTo>
                  <a:pt x="0" y="215"/>
                  <a:pt x="8" y="222"/>
                  <a:pt x="17" y="222"/>
                </a:cubicBezTo>
                <a:close/>
                <a:moveTo>
                  <a:pt x="135" y="134"/>
                </a:moveTo>
                <a:cubicBezTo>
                  <a:pt x="168" y="101"/>
                  <a:pt x="221" y="101"/>
                  <a:pt x="254" y="134"/>
                </a:cubicBezTo>
                <a:cubicBezTo>
                  <a:pt x="287" y="167"/>
                  <a:pt x="287" y="221"/>
                  <a:pt x="254" y="254"/>
                </a:cubicBezTo>
                <a:cubicBezTo>
                  <a:pt x="221" y="286"/>
                  <a:pt x="167" y="286"/>
                  <a:pt x="134" y="253"/>
                </a:cubicBezTo>
                <a:cubicBezTo>
                  <a:pt x="101" y="220"/>
                  <a:pt x="101" y="167"/>
                  <a:pt x="135" y="134"/>
                </a:cubicBezTo>
                <a:close/>
                <a:moveTo>
                  <a:pt x="135" y="134"/>
                </a:moveTo>
                <a:cubicBezTo>
                  <a:pt x="135" y="134"/>
                  <a:pt x="135" y="134"/>
                  <a:pt x="135" y="13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9147FD-7497-9175-1BB0-991E71E00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54875" y="1602778"/>
            <a:ext cx="4994295" cy="786905"/>
          </a:xfrm>
          <a:prstGeom prst="rect">
            <a:avLst/>
          </a:prstGeom>
          <a:solidFill>
            <a:schemeClr val="tx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C79360E-8311-7B55-CF57-80880A0E4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34" y="1707076"/>
            <a:ext cx="511219" cy="511219"/>
          </a:xfrm>
          <a:prstGeom prst="rect">
            <a:avLst/>
          </a:prstGeom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id="{F6E663AD-8C7F-23C0-180B-2A0BDE5C3AB7}"/>
              </a:ext>
            </a:extLst>
          </p:cNvPr>
          <p:cNvSpPr txBox="1"/>
          <p:nvPr/>
        </p:nvSpPr>
        <p:spPr>
          <a:xfrm flipH="1">
            <a:off x="2711624" y="1848497"/>
            <a:ext cx="1595513" cy="2954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2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92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Segoe UI Semibold" panose="020B0702040204020203" pitchFamily="34" charset="0"/>
              </a:rPr>
              <a:t>Windows 365</a:t>
            </a:r>
          </a:p>
        </p:txBody>
      </p:sp>
      <p:sp>
        <p:nvSpPr>
          <p:cNvPr id="78" name="Star: 5 Points 77">
            <a:extLst>
              <a:ext uri="{FF2B5EF4-FFF2-40B4-BE49-F238E27FC236}">
                <a16:creationId xmlns:a16="http://schemas.microsoft.com/office/drawing/2014/main" id="{C5DD69C7-D692-A07B-6C20-2DB42D76A77F}"/>
              </a:ext>
            </a:extLst>
          </p:cNvPr>
          <p:cNvSpPr/>
          <p:nvPr/>
        </p:nvSpPr>
        <p:spPr>
          <a:xfrm>
            <a:off x="780810" y="3086122"/>
            <a:ext cx="391493" cy="391493"/>
          </a:xfrm>
          <a:prstGeom prst="star5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I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062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noFill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14462808-EDBF-4E0D-93BF-54A820895FA3}"/>
    </a:ext>
  </a:extLst>
</a:theme>
</file>

<file path=ppt/theme/theme10.xml><?xml version="1.0" encoding="utf-8"?>
<a:theme xmlns:a="http://schemas.openxmlformats.org/drawingml/2006/main" name="2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-2020.potx" id="{DA333F01-C82D-45D1-A260-C1837AF8FC07}" vid="{0521A6B9-75F9-441C-BEDC-6293976E021C}"/>
    </a:ext>
  </a:extLst>
</a:theme>
</file>

<file path=ppt/theme/theme11.xml><?xml version="1.0" encoding="utf-8"?>
<a:theme xmlns:a="http://schemas.openxmlformats.org/drawingml/2006/main" name="3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044F6D8D-DB1E-46FF-90F2-B029F12F4279}"/>
    </a:ext>
  </a:extLst>
</a:theme>
</file>

<file path=ppt/theme/theme12.xml><?xml version="1.0" encoding="utf-8"?>
<a:theme xmlns:a="http://schemas.openxmlformats.org/drawingml/2006/main" name="1_Title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noFill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BBA3140F-C5D3-42CA-988B-F2EB11FA5F5E}"/>
    </a:ext>
  </a:extLst>
</a:theme>
</file>

<file path=ppt/theme/theme1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E57ACB2E-9531-4E52-84E2-8791C0666C7A}"/>
    </a:ext>
  </a:extLst>
</a:theme>
</file>

<file path=ppt/theme/theme3.xml><?xml version="1.0" encoding="utf-8"?>
<a:theme xmlns:a="http://schemas.openxmlformats.org/drawingml/2006/main" name="Divider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75AF9934-E213-46B5-8A15-A0AD30B5E272}"/>
    </a:ext>
  </a:extLst>
</a:theme>
</file>

<file path=ppt/theme/theme4.xml><?xml version="1.0" encoding="utf-8"?>
<a:theme xmlns:a="http://schemas.openxmlformats.org/drawingml/2006/main" name="Branded Footer - Human (BF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6ACB4710-A58F-4457-A27B-7C864F5AED39}"/>
    </a:ext>
  </a:extLst>
</a:theme>
</file>

<file path=ppt/theme/theme5.xml><?xml version="1.0" encoding="utf-8"?>
<a:theme xmlns:a="http://schemas.openxmlformats.org/drawingml/2006/main" name="Branded Footer - Black (BF-B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FB8B2A82-4E67-484B-BA6C-B08FE077B3A6}"/>
    </a:ext>
  </a:extLst>
</a:theme>
</file>

<file path=ppt/theme/theme6.xml><?xml version="1.0" encoding="utf-8"?>
<a:theme xmlns:a="http://schemas.openxmlformats.org/drawingml/2006/main" name="Branded Header - Black (BH-B) 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C534E7C3-58B6-400B-BEC0-49FBA610D353}"/>
    </a:ext>
  </a:extLst>
</a:theme>
</file>

<file path=ppt/theme/theme7.xml><?xml version="1.0" encoding="utf-8"?>
<a:theme xmlns:a="http://schemas.openxmlformats.org/drawingml/2006/main" name="Closing Slide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>
              <a:lumMod val="75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C5AB6ADB-605D-4DEE-90B0-EDAF98C30DC6}"/>
    </a:ext>
  </a:extLst>
</a:theme>
</file>

<file path=ppt/theme/theme8.xml><?xml version="1.0" encoding="utf-8"?>
<a:theme xmlns:a="http://schemas.openxmlformats.org/drawingml/2006/main" name="Misc. Layouts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>
              <a:lumMod val="75000"/>
            </a:schemeClr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" id="{1A83CFFC-9C30-4E22-9970-63C1744C4A24}" vid="{08CAFDDB-75AE-4D38-9BA1-B33A765B8C42}"/>
    </a:ext>
  </a:extLst>
</a:theme>
</file>

<file path=ppt/theme/theme9.xml><?xml version="1.0" encoding="utf-8"?>
<a:theme xmlns:a="http://schemas.openxmlformats.org/drawingml/2006/main" name="1_Branded Header - Human (BH-H)">
  <a:themeElements>
    <a:clrScheme name="NTT DATA 2019">
      <a:dk1>
        <a:srgbClr val="1C1C1C"/>
      </a:dk1>
      <a:lt1>
        <a:srgbClr val="FFFFFF"/>
      </a:lt1>
      <a:dk2>
        <a:srgbClr val="0F1C50"/>
      </a:dk2>
      <a:lt2>
        <a:srgbClr val="0080B1"/>
      </a:lt2>
      <a:accent1>
        <a:srgbClr val="C2CEE6"/>
      </a:accent1>
      <a:accent2>
        <a:srgbClr val="6785C1"/>
      </a:accent2>
      <a:accent3>
        <a:srgbClr val="E6B600"/>
      </a:accent3>
      <a:accent4>
        <a:srgbClr val="BC4328"/>
      </a:accent4>
      <a:accent5>
        <a:srgbClr val="83B254"/>
      </a:accent5>
      <a:accent6>
        <a:srgbClr val="AA3C80"/>
      </a:accent6>
      <a:hlink>
        <a:srgbClr val="0000FF"/>
      </a:hlink>
      <a:folHlink>
        <a:srgbClr val="800080"/>
      </a:folHlink>
    </a:clrScheme>
    <a:fontScheme name="源真ゴシック P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TT DATA Services Presentation Template.potx" id="{B46A7DE6-C5D2-4001-9303-AF5387DACF4A}" vid="{044F6D8D-DB1E-46FF-90F2-B029F12F4279}"/>
    </a:ext>
  </a:extLst>
</a:theme>
</file>

<file path=ppt/theme/themeOverride1.xml><?xml version="1.0" encoding="utf-8"?>
<a:themeOverride xmlns:a="http://schemas.openxmlformats.org/drawingml/2006/main">
  <a:clrScheme name="2023 CAB">
    <a:dk1>
      <a:srgbClr val="1C1C1C"/>
    </a:dk1>
    <a:lt1>
      <a:srgbClr val="FFFFFF"/>
    </a:lt1>
    <a:dk2>
      <a:srgbClr val="101224"/>
    </a:dk2>
    <a:lt2>
      <a:srgbClr val="0072BC"/>
    </a:lt2>
    <a:accent1>
      <a:srgbClr val="D76C11"/>
    </a:accent1>
    <a:accent2>
      <a:srgbClr val="6784BF"/>
    </a:accent2>
    <a:accent3>
      <a:srgbClr val="E4B522"/>
    </a:accent3>
    <a:accent4>
      <a:srgbClr val="BC4328"/>
    </a:accent4>
    <a:accent5>
      <a:srgbClr val="55A646"/>
    </a:accent5>
    <a:accent6>
      <a:srgbClr val="7E2A88"/>
    </a:accent6>
    <a:hlink>
      <a:srgbClr val="344DB8"/>
    </a:hlink>
    <a:folHlink>
      <a:srgbClr val="7E2A88"/>
    </a:folHlink>
  </a:clrScheme>
  <a:fontScheme name="源真ゴシック P">
    <a:majorFont>
      <a:latin typeface="Arial"/>
      <a:ea typeface="Arial"/>
      <a:cs typeface=""/>
    </a:majorFont>
    <a:minorFont>
      <a:latin typeface="Arial"/>
      <a:ea typeface="Arial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BAAD425DB8944A9429E667FDB02E14" ma:contentTypeVersion="18" ma:contentTypeDescription="Create a new document." ma:contentTypeScope="" ma:versionID="6d8f61017650228098d4f3fd5e0201e3">
  <xsd:schema xmlns:xsd="http://www.w3.org/2001/XMLSchema" xmlns:xs="http://www.w3.org/2001/XMLSchema" xmlns:p="http://schemas.microsoft.com/office/2006/metadata/properties" xmlns:ns2="3a884021-5369-4551-a855-26e134b18cff" xmlns:ns3="b9a6bc27-5d57-4cc4-be66-4aa825f7ece8" xmlns:ns4="88277476-d7b8-4914-a8c1-9da81a4263ec" targetNamespace="http://schemas.microsoft.com/office/2006/metadata/properties" ma:root="true" ma:fieldsID="604ba82f7a726130a301854e453bb1b2" ns2:_="" ns3:_="" ns4:_="">
    <xsd:import namespace="3a884021-5369-4551-a855-26e134b18cff"/>
    <xsd:import namespace="b9a6bc27-5d57-4cc4-be66-4aa825f7ece8"/>
    <xsd:import namespace="88277476-d7b8-4914-a8c1-9da81a4263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BrandIssues" minOccurs="0"/>
                <xsd:element ref="ns2:MediaLengthInSeconds" minOccurs="0"/>
                <xsd:element ref="ns2:AccountID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884021-5369-4551-a855-26e134b18c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BrandIssues" ma:index="20" nillable="true" ma:displayName="Brand Issues" ma:format="Dropdown" ma:internalName="BrandIssues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AccountID" ma:index="22" nillable="true" ma:displayName="Account ID18" ma:format="Dropdown" ma:internalName="AccountID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f6ec8287-7dca-4284-bf64-ff5b888be5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a6bc27-5d57-4cc4-be66-4aa825f7ec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77476-d7b8-4914-a8c1-9da81a4263ec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311c46b-8afc-4d3d-8401-69db66831144}" ma:internalName="TaxCatchAll" ma:showField="CatchAllData" ma:web="b9a6bc27-5d57-4cc4-be66-4aa825f7ec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277476-d7b8-4914-a8c1-9da81a4263ec" xsi:nil="true"/>
    <lcf76f155ced4ddcb4097134ff3c332f xmlns="3a884021-5369-4551-a855-26e134b18cff">
      <Terms xmlns="http://schemas.microsoft.com/office/infopath/2007/PartnerControls"/>
    </lcf76f155ced4ddcb4097134ff3c332f>
    <AccountID xmlns="3a884021-5369-4551-a855-26e134b18cff" xsi:nil="true"/>
    <BrandIssues xmlns="3a884021-5369-4551-a855-26e134b18cf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C312EC-CE06-4758-9AD8-80CF38B7B3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884021-5369-4551-a855-26e134b18cff"/>
    <ds:schemaRef ds:uri="b9a6bc27-5d57-4cc4-be66-4aa825f7ece8"/>
    <ds:schemaRef ds:uri="88277476-d7b8-4914-a8c1-9da81a4263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7D18D6-1BF9-484F-9FF5-6BF0BC2C2AE0}">
  <ds:schemaRefs>
    <ds:schemaRef ds:uri="b9a6bc27-5d57-4cc4-be66-4aa825f7ece8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88277476-d7b8-4914-a8c1-9da81a4263ec"/>
    <ds:schemaRef ds:uri="3a884021-5369-4551-a855-26e134b18cff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348519F-9201-4439-8306-45AB9E96A0F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NTT DATA Services Presentation Template (1)</Template>
  <TotalTime>687</TotalTime>
  <Words>1201</Words>
  <Application>Microsoft Office PowerPoint</Application>
  <PresentationFormat>Widescreen</PresentationFormat>
  <Paragraphs>205</Paragraphs>
  <Slides>12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12</vt:i4>
      </vt:variant>
    </vt:vector>
  </HeadingPairs>
  <TitlesOfParts>
    <vt:vector size="32" baseType="lpstr">
      <vt:lpstr>HGPGothicE</vt:lpstr>
      <vt:lpstr>MS PGothic</vt:lpstr>
      <vt:lpstr>Arial</vt:lpstr>
      <vt:lpstr>Calibri</vt:lpstr>
      <vt:lpstr>Segoe UI</vt:lpstr>
      <vt:lpstr>Segoe UI Semibold</vt:lpstr>
      <vt:lpstr>Symbol</vt:lpstr>
      <vt:lpstr>Wingdings</vt:lpstr>
      <vt:lpstr>Title Slides</vt:lpstr>
      <vt:lpstr>Branded Header - Human (BH-H)</vt:lpstr>
      <vt:lpstr>Divider Slides</vt:lpstr>
      <vt:lpstr>Branded Footer - Human (BF-H)</vt:lpstr>
      <vt:lpstr>Branded Footer - Black (BF-B)</vt:lpstr>
      <vt:lpstr>Branded Header - Black (BH-B) </vt:lpstr>
      <vt:lpstr>Closing Slides</vt:lpstr>
      <vt:lpstr>Misc. Layouts</vt:lpstr>
      <vt:lpstr>1_Branded Header - Human (BH-H)</vt:lpstr>
      <vt:lpstr>2_Branded Header - Human (BH-H)</vt:lpstr>
      <vt:lpstr>3_Branded Header - Human (BH-H)</vt:lpstr>
      <vt:lpstr>1_Title Slides</vt:lpstr>
      <vt:lpstr>Next Gen Windows Advisory Workshop Digital Workplace Services</vt:lpstr>
      <vt:lpstr>Hybrid Work Is Transforming Endpoint Management Strategy</vt:lpstr>
      <vt:lpstr>Endpoint Management Strategy Driving User Segmentation</vt:lpstr>
      <vt:lpstr>Employees and Business Expectations Are Evolving</vt:lpstr>
      <vt:lpstr>Options for Maximum Flexibility for Hybrid Workforce</vt:lpstr>
      <vt:lpstr>Secure by Design Windows 11</vt:lpstr>
      <vt:lpstr>Virtual Workspace Options by Microsoft | Windows 365 &amp; Azure Virtual Desktop</vt:lpstr>
      <vt:lpstr>Comparison | Windows 365 Vs Azure Virtual Desktop</vt:lpstr>
      <vt:lpstr>Key Considerations to Select the Right Solution</vt:lpstr>
      <vt:lpstr>Virtual Workspace Services by NTT DATA</vt:lpstr>
      <vt:lpstr>Why NTT DATA for Digital Workplace Services</vt:lpstr>
      <vt:lpstr>PowerPoint Presentation</vt:lpstr>
    </vt:vector>
  </TitlesOfParts>
  <Company>NTT DATA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Azure Virtual Desktop Managed Services NTT DATA’s Digital Workplace Services </dc:title>
  <dc:subject>NTT DATA PowerPoint Template</dc:subject>
  <dc:creator>Gupta, Priyank11</dc:creator>
  <cp:keywords>Template;Corporate/Brand</cp:keywords>
  <cp:lastModifiedBy>Lloyd, Adam</cp:lastModifiedBy>
  <cp:revision>4</cp:revision>
  <cp:lastPrinted>2016-10-07T04:27:25Z</cp:lastPrinted>
  <dcterms:created xsi:type="dcterms:W3CDTF">2023-04-21T02:44:56Z</dcterms:created>
  <dcterms:modified xsi:type="dcterms:W3CDTF">2023-07-04T23:02:32Z</dcterms:modified>
  <cp:version>1.5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0x010100D8BAAD425DB8944A9429E667FDB02E14</vt:lpwstr>
  </property>
  <property fmtid="{D5CDD505-2E9C-101B-9397-08002B2CF9AE}" pid="3" name="MediaServiceImageTags">
    <vt:lpwstr/>
  </property>
</Properties>
</file>