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4"/>
    <p:sldMasterId id="2147483843" r:id="rId5"/>
    <p:sldMasterId id="2147483833" r:id="rId6"/>
    <p:sldMasterId id="2147483854" r:id="rId7"/>
    <p:sldMasterId id="2147483876" r:id="rId8"/>
    <p:sldMasterId id="2147483886" r:id="rId9"/>
  </p:sldMasterIdLst>
  <p:notesMasterIdLst>
    <p:notesMasterId r:id="rId11"/>
  </p:notesMasterIdLst>
  <p:handoutMasterIdLst>
    <p:handoutMasterId r:id="rId12"/>
  </p:handoutMasterIdLst>
  <p:sldIdLst>
    <p:sldId id="364" r:id="rId1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6" userDrawn="1">
          <p15:clr>
            <a:srgbClr val="A4A3A4"/>
          </p15:clr>
        </p15:guide>
        <p15:guide id="4" pos="374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izumi" initials="k" lastIdx="4" clrIdx="0"/>
  <p:cmAuthor id="2" name="Reed, Ryan" initials="RR" lastIdx="3" clrIdx="1">
    <p:extLst>
      <p:ext uri="{19B8F6BF-5375-455C-9EA6-DF929625EA0E}">
        <p15:presenceInfo xmlns:p15="http://schemas.microsoft.com/office/powerpoint/2012/main" userId="S::085617@NTTDATA.COM::58bb8a09-459a-4c07-b810-5d34ff61277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785C1"/>
    <a:srgbClr val="2C2C2C"/>
    <a:srgbClr val="1B1B1B"/>
    <a:srgbClr val="494949"/>
    <a:srgbClr val="471935"/>
    <a:srgbClr val="6D9644"/>
    <a:srgbClr val="9E3A22"/>
    <a:srgbClr val="006E9A"/>
    <a:srgbClr val="C89D00"/>
    <a:srgbClr val="0B15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FB570D-9AA9-2D3D-349C-D9F7ED145F4E}" v="2" dt="2022-07-08T11:37:49.43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590" autoAdjust="0"/>
  </p:normalViewPr>
  <p:slideViewPr>
    <p:cSldViewPr snapToObjects="1">
      <p:cViewPr varScale="1">
        <p:scale>
          <a:sx n="107" d="100"/>
          <a:sy n="107" d="100"/>
        </p:scale>
        <p:origin x="672" y="102"/>
      </p:cViewPr>
      <p:guideLst>
        <p:guide orient="horz" pos="2160"/>
        <p:guide pos="3840"/>
        <p:guide pos="3936"/>
        <p:guide pos="3744"/>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Objects="1">
      <p:cViewPr varScale="1">
        <p:scale>
          <a:sx n="82" d="100"/>
          <a:sy n="82" d="100"/>
        </p:scale>
        <p:origin x="361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C1A331-5310-4818-AC10-A0B358F26D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39DB457-D9C3-46A5-B6FD-5589255DE6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5D2DB2-69CE-4E4C-A9C5-74599D4C580F}" type="datetimeFigureOut">
              <a:rPr lang="en-US" smtClean="0"/>
              <a:t>6/26/2023</a:t>
            </a:fld>
            <a:endParaRPr lang="en-US"/>
          </a:p>
        </p:txBody>
      </p:sp>
      <p:sp>
        <p:nvSpPr>
          <p:cNvPr id="4" name="Footer Placeholder 3">
            <a:extLst>
              <a:ext uri="{FF2B5EF4-FFF2-40B4-BE49-F238E27FC236}">
                <a16:creationId xmlns:a16="http://schemas.microsoft.com/office/drawing/2014/main" id="{68974CB9-3962-4959-8590-B7B276897D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33C9A24-3C0F-477A-B9F2-1DAE94A4A8A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4D46FD-6AF1-461B-A28A-AC789C65349D}" type="slidenum">
              <a:rPr lang="en-US" smtClean="0"/>
              <a:t>‹#›</a:t>
            </a:fld>
            <a:endParaRPr lang="en-US"/>
          </a:p>
        </p:txBody>
      </p:sp>
    </p:spTree>
    <p:extLst>
      <p:ext uri="{BB962C8B-B14F-4D97-AF65-F5344CB8AC3E}">
        <p14:creationId xmlns:p14="http://schemas.microsoft.com/office/powerpoint/2010/main" val="399104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100">
                <a:latin typeface="Arial" panose="020B0604020202020204" pitchFamily="34" charset="0"/>
                <a:cs typeface="Arial" panose="020B0604020202020204" pitchFamily="34" charset="0"/>
              </a:defRPr>
            </a:lvl1pPr>
          </a:lstStyle>
          <a:p>
            <a:endParaRPr lang="ja-JP" altLang="en-US" dirty="0"/>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100">
                <a:latin typeface="Arial" panose="020B0604020202020204" pitchFamily="34" charset="0"/>
                <a:cs typeface="Arial" panose="020B0604020202020204" pitchFamily="34" charset="0"/>
              </a:defRPr>
            </a:lvl1pPr>
          </a:lstStyle>
          <a:p>
            <a:fld id="{187B8588-1665-0A4A-AD47-68FFFFC620D1}" type="datetimeFigureOut">
              <a:rPr lang="ja-JP" altLang="en-US" smtClean="0"/>
              <a:pPr/>
              <a:t>2023/6/26</a:t>
            </a:fld>
            <a:endParaRPr lang="ja-JP" altLang="en-US" dirty="0"/>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100">
                <a:latin typeface="Arial" panose="020B0604020202020204" pitchFamily="34" charset="0"/>
                <a:cs typeface="Arial" panose="020B0604020202020204" pitchFamily="34" charset="0"/>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100">
                <a:latin typeface="Arial" panose="020B0604020202020204" pitchFamily="34" charset="0"/>
                <a:cs typeface="Arial" panose="020B0604020202020204" pitchFamily="34" charset="0"/>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89B61-3D41-01CF-6531-1452948A7E5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kumimoji="1" lang="en-US"/>
              <a:t>Click to edit Master title style</a:t>
            </a:r>
          </a:p>
        </p:txBody>
      </p:sp>
      <p:sp>
        <p:nvSpPr>
          <p:cNvPr id="3" name="Subtitle 2">
            <a:extLst>
              <a:ext uri="{FF2B5EF4-FFF2-40B4-BE49-F238E27FC236}">
                <a16:creationId xmlns:a16="http://schemas.microsoft.com/office/drawing/2014/main" id="{154EA50A-BCF5-78D0-9ED1-2C6EEBE61F7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en-US"/>
              <a:t>Click to edit Master subtitle style</a:t>
            </a:r>
          </a:p>
        </p:txBody>
      </p:sp>
      <p:sp>
        <p:nvSpPr>
          <p:cNvPr id="4" name="Footer Placeholder 3">
            <a:extLst>
              <a:ext uri="{FF2B5EF4-FFF2-40B4-BE49-F238E27FC236}">
                <a16:creationId xmlns:a16="http://schemas.microsoft.com/office/drawing/2014/main" id="{5ED8FA13-E89D-C045-5EAD-01D9C2D5D161}"/>
              </a:ext>
            </a:extLst>
          </p:cNvPr>
          <p:cNvSpPr>
            <a:spLocks noGrp="1"/>
          </p:cNvSpPr>
          <p:nvPr>
            <p:ph type="ftr" sz="quarter" idx="10"/>
          </p:nvPr>
        </p:nvSpPr>
        <p:spPr/>
        <p:txBody>
          <a:bodyPr/>
          <a:lstStyle/>
          <a:p>
            <a:pPr defTabSz="609555"/>
            <a:r>
              <a:rPr lang="en-US" dirty="0"/>
              <a:t>© 2021 NTT DATA, Inc. All rights reserved.</a:t>
            </a:r>
          </a:p>
        </p:txBody>
      </p:sp>
      <p:sp>
        <p:nvSpPr>
          <p:cNvPr id="5" name="Slide Number Placeholder 4">
            <a:extLst>
              <a:ext uri="{FF2B5EF4-FFF2-40B4-BE49-F238E27FC236}">
                <a16:creationId xmlns:a16="http://schemas.microsoft.com/office/drawing/2014/main" id="{2D3F59D1-E8A5-C366-1F8C-E6D7E4F5829B}"/>
              </a:ext>
            </a:extLst>
          </p:cNvPr>
          <p:cNvSpPr>
            <a:spLocks noGrp="1"/>
          </p:cNvSpPr>
          <p:nvPr>
            <p:ph type="sldNum" sz="quarter" idx="11"/>
          </p:nvPr>
        </p:nvSpPr>
        <p:spPr/>
        <p:txBody>
          <a:bodyPr/>
          <a:lstStyle/>
          <a:p>
            <a:fld id="{92EA2340-BE12-4138-BE15-7C339B03EB4B}" type="slidenum">
              <a:rPr lang="en-US" smtClean="0"/>
              <a:pPr/>
              <a:t>‹#›</a:t>
            </a:fld>
            <a:endParaRPr lang="en-US"/>
          </a:p>
        </p:txBody>
      </p:sp>
    </p:spTree>
    <p:extLst>
      <p:ext uri="{BB962C8B-B14F-4D97-AF65-F5344CB8AC3E}">
        <p14:creationId xmlns:p14="http://schemas.microsoft.com/office/powerpoint/2010/main" val="1348801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066679191"/>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dirty="0"/>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878554598"/>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2714189940"/>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guide id="5" orient="horz" pos="28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dirty="0"/>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219228633"/>
      </p:ext>
    </p:extLst>
  </p:cSld>
  <p:clrMapOvr>
    <a:masterClrMapping/>
  </p:clrMapOvr>
  <p:extLst>
    <p:ext uri="{DCECCB84-F9BA-43D5-87BE-67443E8EF086}">
      <p15:sldGuideLst xmlns:p15="http://schemas.microsoft.com/office/powerpoint/2012/main">
        <p15:guide id="1" orient="horz" pos="912" userDrawn="1">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dirty="0"/>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68827591"/>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7488" userDrawn="1">
          <p15:clr>
            <a:srgbClr val="FBAE40"/>
          </p15:clr>
        </p15:guide>
        <p15:guide id="4" pos="19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61568755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guide id="4" orient="horz" pos="912" userDrawn="1">
          <p15:clr>
            <a:srgbClr val="FBAE40"/>
          </p15:clr>
        </p15:guide>
        <p15:guide id="5" orient="horz"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514882168"/>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179869412"/>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645643944"/>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308406541"/>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78644725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dirty="0"/>
              <a:t>Generic Description of Client (Title Case)</a:t>
            </a:r>
          </a:p>
        </p:txBody>
      </p:sp>
      <p:sp>
        <p:nvSpPr>
          <p:cNvPr id="4" name="Text Placeholder 3">
            <a:extLst>
              <a:ext uri="{FF2B5EF4-FFF2-40B4-BE49-F238E27FC236}">
                <a16:creationId xmlns:a16="http://schemas.microsoft.com/office/drawing/2014/main" id="{B72E2D38-5330-481A-8A2D-27515EAB606D}"/>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dirty="0"/>
              <a:t>Subhead (Sentence case, no punctuation)</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Example: The client needed to boost operational efficiency, flexibility and agility so it could continuously respond to customer demand.</a:t>
            </a:r>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dirty="0">
                <a:ln>
                  <a:noFill/>
                </a:ln>
                <a:solidFill>
                  <a:srgbClr val="404040"/>
                </a:solidFill>
                <a:effectLst/>
                <a:uLnTx/>
                <a:uFillTx/>
                <a:latin typeface="+mn-lt"/>
                <a:cs typeface="+mn-cs"/>
              </a:rPr>
              <a:t>The client partners with </a:t>
            </a:r>
            <a:br>
              <a:rPr kumimoji="1" lang="en-GB" sz="1050" b="0" i="0" u="none" strike="noStrike" kern="1200" cap="none" spc="0" normalizeH="0" baseline="0" noProof="0" dirty="0">
                <a:ln>
                  <a:noFill/>
                </a:ln>
                <a:solidFill>
                  <a:srgbClr val="404040"/>
                </a:solidFill>
                <a:effectLst/>
                <a:uLnTx/>
                <a:uFillTx/>
                <a:latin typeface="+mn-lt"/>
                <a:cs typeface="+mn-cs"/>
              </a:rPr>
            </a:br>
            <a:r>
              <a:rPr kumimoji="1" lang="en-GB" sz="1050" b="0" i="0" u="none" strike="noStrike" kern="1200" cap="none" spc="0" normalizeH="0" baseline="0" noProof="0" dirty="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dirty="0">
                <a:ln>
                  <a:noFill/>
                </a:ln>
                <a:solidFill>
                  <a:srgbClr val="404040"/>
                </a:solidFill>
                <a:effectLst/>
                <a:uLnTx/>
                <a:uFillTx/>
                <a:latin typeface="+mn-lt"/>
                <a:cs typeface="+mn-cs"/>
              </a:rPr>
              <a:t>center</a:t>
            </a:r>
            <a:r>
              <a:rPr kumimoji="1" lang="en-GB" sz="1050" b="0" i="0" u="none" strike="noStrike" kern="1200" cap="none" spc="0" normalizeH="0" baseline="0" noProof="0" dirty="0">
                <a:ln>
                  <a:noFill/>
                </a:ln>
                <a:solidFill>
                  <a:srgbClr val="404040"/>
                </a:solidFill>
                <a:effectLst/>
                <a:uLnTx/>
                <a:uFillTx/>
                <a:latin typeface="+mn-lt"/>
                <a:cs typeface="+mn-cs"/>
              </a:rPr>
              <a:t> and help desk operations, security, servers, networking and messaging — so staff can focus on the core business.</a:t>
            </a:r>
            <a:endParaRPr lang="en-US" sz="1050" dirty="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Bullets</a:t>
            </a:r>
            <a:endParaRPr kumimoji="1" lang="en-US" sz="1050" dirty="0">
              <a:solidFill>
                <a:srgbClr val="444444"/>
              </a:solidFill>
              <a:ea typeface="Museo Sans For Dell" pitchFamily="2" charset="0"/>
            </a:endParaRP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dirty="0"/>
              <a:t>-- Remove Before Presenting -- For the Development of “Success Stories” Only (unnamed or anonymous case studies)</a:t>
            </a:r>
          </a:p>
        </p:txBody>
      </p:sp>
    </p:spTree>
    <p:extLst>
      <p:ext uri="{BB962C8B-B14F-4D97-AF65-F5344CB8AC3E}">
        <p14:creationId xmlns:p14="http://schemas.microsoft.com/office/powerpoint/2010/main" val="62819845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Success Story (Unname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30090F6-DCC4-4D36-8C94-183E108D8C49}"/>
              </a:ext>
            </a:extLst>
          </p:cNvPr>
          <p:cNvSpPr/>
          <p:nvPr userDrawn="1"/>
        </p:nvSpPr>
        <p:spPr>
          <a:xfrm>
            <a:off x="4114800" y="5346981"/>
            <a:ext cx="8083677" cy="106070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547774914"/>
              </p:ext>
            </p:extLst>
          </p:nvPr>
        </p:nvGraphicFramePr>
        <p:xfrm>
          <a:off x="4419600" y="1231508"/>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latin typeface="+mj-lt"/>
              </a:defRPr>
            </a:lvl1pPr>
          </a:lstStyle>
          <a:p>
            <a:r>
              <a:rPr lang="en-US" dirty="0"/>
              <a:t>Published Case Study Headline in Title Case</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p:nvPr>
        </p:nvSpPr>
        <p:spPr>
          <a:xfrm>
            <a:off x="4419599" y="1717037"/>
            <a:ext cx="2359152" cy="3683175"/>
          </a:xfrm>
          <a:prstGeom prst="rect">
            <a:avLst/>
          </a:prstGeom>
        </p:spPr>
        <p:txBody>
          <a:bodyPr lIns="0"/>
          <a:lstStyle>
            <a:lvl1pPr marL="0" indent="0" fontAlgn="base">
              <a:spcBef>
                <a:spcPct val="0"/>
              </a:spcBef>
              <a:spcAft>
                <a:spcPct val="0"/>
              </a:spcAft>
              <a:buNone/>
              <a:defRPr sz="1050">
                <a:solidFill>
                  <a:schemeClr val="tx1"/>
                </a:solidFill>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GB" sz="1050" dirty="0"/>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p:nvPr>
        </p:nvSpPr>
        <p:spPr>
          <a:xfrm>
            <a:off x="6981825" y="1717037"/>
            <a:ext cx="2359152" cy="3683175"/>
          </a:xfrm>
          <a:prstGeom prst="rect">
            <a:avLst/>
          </a:prstGeom>
        </p:spPr>
        <p:txBody>
          <a:bodyPr lIns="0"/>
          <a:lstStyle>
            <a:lvl1pPr marL="0" indent="0" fontAlgn="base">
              <a:spcBef>
                <a:spcPct val="0"/>
              </a:spcBef>
              <a:spcAft>
                <a:spcPct val="0"/>
              </a:spcAft>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US" sz="1050" dirty="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p:nvPr>
        </p:nvSpPr>
        <p:spPr>
          <a:xfrm>
            <a:off x="9528048" y="1717037"/>
            <a:ext cx="2359152" cy="3683175"/>
          </a:xfrm>
          <a:prstGeom prst="rect">
            <a:avLst/>
          </a:prstGeom>
        </p:spPr>
        <p:txBody>
          <a:bodyPr lIns="0"/>
          <a:lstStyle>
            <a:lvl1pPr marL="55563" indent="0" fontAlgn="base">
              <a:spcBef>
                <a:spcPct val="0"/>
              </a:spcBef>
              <a:spcAft>
                <a:spcPts val="600"/>
              </a:spcAft>
              <a:buClr>
                <a:schemeClr val="accent2"/>
              </a:buClr>
              <a:buFontTx/>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marR="0" lvl="0" indent="-171450" algn="l" defTabSz="609555" rtl="0" eaLnBrk="1" fontAlgn="base" latinLnBrk="0" hangingPunct="1">
              <a:lnSpc>
                <a:spcPct val="100000"/>
              </a:lnSpc>
              <a:spcBef>
                <a:spcPct val="0"/>
              </a:spcBef>
              <a:spcAft>
                <a:spcPts val="600"/>
              </a:spcAft>
              <a:buClr>
                <a:schemeClr val="accent2"/>
              </a:buClr>
              <a:buSzTx/>
              <a:buFont typeface="Arial" panose="020B0604020202020204" pitchFamily="34" charset="0"/>
              <a:buChar char="•"/>
              <a:tabLst/>
              <a:defRPr/>
            </a:pPr>
            <a:endParaRPr kumimoji="1" lang="en-US" sz="1050" dirty="0">
              <a:solidFill>
                <a:srgbClr val="444444"/>
              </a:solidFill>
              <a:ea typeface="Museo Sans For Dell" pitchFamily="2" charset="0"/>
            </a:endParaRPr>
          </a:p>
        </p:txBody>
      </p:sp>
      <p:sp>
        <p:nvSpPr>
          <p:cNvPr id="5" name="Content Placeholder 4">
            <a:extLst>
              <a:ext uri="{FF2B5EF4-FFF2-40B4-BE49-F238E27FC236}">
                <a16:creationId xmlns:a16="http://schemas.microsoft.com/office/drawing/2014/main" id="{9B500611-86D1-47D6-81ED-99234D6492DB}"/>
              </a:ext>
            </a:extLst>
          </p:cNvPr>
          <p:cNvSpPr>
            <a:spLocks noGrp="1"/>
          </p:cNvSpPr>
          <p:nvPr>
            <p:ph sz="quarter" idx="19" hasCustomPrompt="1"/>
          </p:nvPr>
        </p:nvSpPr>
        <p:spPr>
          <a:xfrm>
            <a:off x="10945813" y="565610"/>
            <a:ext cx="941387" cy="552450"/>
          </a:xfrm>
          <a:prstGeom prst="rect">
            <a:avLst/>
          </a:prstGeom>
        </p:spPr>
        <p:txBody>
          <a:bodyPr/>
          <a:lstStyle>
            <a:lvl1pPr marL="0" indent="0" algn="ctr">
              <a:buNone/>
              <a:defRPr sz="1050"/>
            </a:lvl1pPr>
            <a:lvl2pPr>
              <a:buNone/>
              <a:defRPr sz="1000"/>
            </a:lvl2pPr>
            <a:lvl3pPr>
              <a:buNone/>
              <a:defRPr sz="1000"/>
            </a:lvl3pPr>
            <a:lvl4pPr>
              <a:buNone/>
              <a:defRPr sz="1000"/>
            </a:lvl4pPr>
            <a:lvl5pPr>
              <a:buNone/>
              <a:defRPr sz="1000"/>
            </a:lvl5pPr>
          </a:lstStyle>
          <a:p>
            <a:pPr lvl="0"/>
            <a:r>
              <a:rPr lang="en-US" dirty="0"/>
              <a:t>Logo should fit in this area</a:t>
            </a:r>
          </a:p>
        </p:txBody>
      </p:sp>
      <p:sp>
        <p:nvSpPr>
          <p:cNvPr id="10" name="Text Placeholder 9">
            <a:extLst>
              <a:ext uri="{FF2B5EF4-FFF2-40B4-BE49-F238E27FC236}">
                <a16:creationId xmlns:a16="http://schemas.microsoft.com/office/drawing/2014/main" id="{3EE4AB24-9081-497B-9837-5F6FFC203E33}"/>
              </a:ext>
            </a:extLst>
          </p:cNvPr>
          <p:cNvSpPr>
            <a:spLocks noGrp="1"/>
          </p:cNvSpPr>
          <p:nvPr>
            <p:ph type="body" sz="quarter" idx="20" hasCustomPrompt="1"/>
          </p:nvPr>
        </p:nvSpPr>
        <p:spPr>
          <a:xfrm>
            <a:off x="4419599" y="5404672"/>
            <a:ext cx="7467600" cy="576410"/>
          </a:xfrm>
          <a:prstGeom prst="rect">
            <a:avLst/>
          </a:prstGeom>
        </p:spPr>
        <p:txBody>
          <a:bodyPr/>
          <a:lstStyle>
            <a:lvl1pPr marL="0" indent="0">
              <a:buFontTx/>
              <a:buNone/>
              <a:defRPr sz="1200" i="0">
                <a:solidFill>
                  <a:schemeClr val="bg1"/>
                </a:solidFill>
              </a:defRPr>
            </a:lvl1pPr>
          </a:lstStyle>
          <a:p>
            <a:pPr lvl="0"/>
            <a:r>
              <a:rPr lang="en-US" dirty="0"/>
              <a:t>Enter a quote here, up to three lines, beginning and ending with quotation marks. </a:t>
            </a:r>
          </a:p>
          <a:p>
            <a:pPr lvl="0"/>
            <a:endParaRPr lang="en-US" dirty="0"/>
          </a:p>
        </p:txBody>
      </p:sp>
      <p:sp>
        <p:nvSpPr>
          <p:cNvPr id="21" name="Text Placeholder 20">
            <a:extLst>
              <a:ext uri="{FF2B5EF4-FFF2-40B4-BE49-F238E27FC236}">
                <a16:creationId xmlns:a16="http://schemas.microsoft.com/office/drawing/2014/main" id="{CCD48BF2-48F6-46DC-91F6-F36BEC0F038F}"/>
              </a:ext>
            </a:extLst>
          </p:cNvPr>
          <p:cNvSpPr>
            <a:spLocks noGrp="1"/>
          </p:cNvSpPr>
          <p:nvPr>
            <p:ph type="body" sz="quarter" idx="22" hasCustomPrompt="1"/>
          </p:nvPr>
        </p:nvSpPr>
        <p:spPr>
          <a:xfrm>
            <a:off x="5368924" y="6092236"/>
            <a:ext cx="6518275" cy="339873"/>
          </a:xfrm>
          <a:prstGeom prst="rect">
            <a:avLst/>
          </a:prstGeom>
        </p:spPr>
        <p:txBody>
          <a:bodyPr/>
          <a:lstStyle>
            <a:lvl1pPr marL="0" indent="0" algn="r">
              <a:buFontTx/>
              <a:buNone/>
              <a:defRPr sz="1200" b="0" i="1">
                <a:solidFill>
                  <a:schemeClr val="bg1"/>
                </a:solidFill>
              </a:defRPr>
            </a:lvl1pPr>
          </a:lstStyle>
          <a:p>
            <a:pPr lvl="0"/>
            <a:r>
              <a:rPr lang="en-US" sz="1200" dirty="0"/>
              <a:t>- Client’s First and Last Name in bold type, Job Title, Organization Name</a:t>
            </a:r>
            <a:endParaRPr lang="en-US" dirty="0"/>
          </a:p>
        </p:txBody>
      </p:sp>
      <p:sp>
        <p:nvSpPr>
          <p:cNvPr id="29" name="Text Placeholder 28">
            <a:extLst>
              <a:ext uri="{FF2B5EF4-FFF2-40B4-BE49-F238E27FC236}">
                <a16:creationId xmlns:a16="http://schemas.microsoft.com/office/drawing/2014/main" id="{090093CD-BB1C-4B90-B24C-4BA444F754BC}"/>
              </a:ext>
            </a:extLst>
          </p:cNvPr>
          <p:cNvSpPr>
            <a:spLocks noGrp="1"/>
          </p:cNvSpPr>
          <p:nvPr>
            <p:ph type="body" sz="quarter" idx="23" hasCustomPrompt="1"/>
          </p:nvPr>
        </p:nvSpPr>
        <p:spPr>
          <a:xfrm>
            <a:off x="9707526" y="6492548"/>
            <a:ext cx="2179674" cy="261938"/>
          </a:xfrm>
          <a:prstGeom prst="rect">
            <a:avLst/>
          </a:prstGeom>
        </p:spPr>
        <p:txBody>
          <a:bodyPr/>
          <a:lstStyle>
            <a:lvl1pPr marL="0" indent="0" algn="r">
              <a:buFontTx/>
              <a:buNone/>
              <a:defRPr sz="1100" b="1">
                <a:solidFill>
                  <a:schemeClr val="bg2"/>
                </a:solidFill>
              </a:defRPr>
            </a:lvl1pPr>
          </a:lstStyle>
          <a:p>
            <a:pPr lvl="0"/>
            <a:r>
              <a:rPr lang="en-US" sz="1100" dirty="0"/>
              <a:t>READ THE CASE STUDY &gt;&gt;</a:t>
            </a:r>
            <a:endParaRPr lang="en-US" dirty="0"/>
          </a:p>
        </p:txBody>
      </p:sp>
      <p:sp>
        <p:nvSpPr>
          <p:cNvPr id="30" name="Text Placeholder 28">
            <a:extLst>
              <a:ext uri="{FF2B5EF4-FFF2-40B4-BE49-F238E27FC236}">
                <a16:creationId xmlns:a16="http://schemas.microsoft.com/office/drawing/2014/main" id="{11324375-FF8B-40FF-8241-997A048B5F31}"/>
              </a:ext>
            </a:extLst>
          </p:cNvPr>
          <p:cNvSpPr>
            <a:spLocks noGrp="1"/>
          </p:cNvSpPr>
          <p:nvPr>
            <p:ph type="body" sz="quarter" idx="24" hasCustomPrompt="1"/>
          </p:nvPr>
        </p:nvSpPr>
        <p:spPr>
          <a:xfrm>
            <a:off x="7495826" y="6492548"/>
            <a:ext cx="2032222" cy="261938"/>
          </a:xfrm>
          <a:prstGeom prst="rect">
            <a:avLst/>
          </a:prstGeom>
        </p:spPr>
        <p:txBody>
          <a:bodyPr/>
          <a:lstStyle>
            <a:lvl1pPr marL="0" indent="0" algn="r">
              <a:buFontTx/>
              <a:buNone/>
              <a:defRPr sz="1100" b="1">
                <a:solidFill>
                  <a:schemeClr val="bg2"/>
                </a:solidFill>
              </a:defRPr>
            </a:lvl1pPr>
          </a:lstStyle>
          <a:p>
            <a:pPr lvl="0"/>
            <a:r>
              <a:rPr lang="en-US" sz="1100" dirty="0"/>
              <a:t>WATCH THE VIDEO &gt;&gt;</a:t>
            </a:r>
            <a:endParaRPr lang="en-US" dirty="0"/>
          </a:p>
        </p:txBody>
      </p:sp>
    </p:spTree>
    <p:extLst>
      <p:ext uri="{BB962C8B-B14F-4D97-AF65-F5344CB8AC3E}">
        <p14:creationId xmlns:p14="http://schemas.microsoft.com/office/powerpoint/2010/main" val="337985650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 Human Blue">
    <p:bg>
      <p:bgPr>
        <a:solidFill>
          <a:schemeClr val="accent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ooter Placeholder 1">
            <a:extLst>
              <a:ext uri="{FF2B5EF4-FFF2-40B4-BE49-F238E27FC236}">
                <a16:creationId xmlns:a16="http://schemas.microsoft.com/office/drawing/2014/main" id="{1D060813-35FD-49A2-8E36-AEA23C17F61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F20018E5-3262-4051-AFC3-3172D793DBC8}"/>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67186450"/>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Navy">
    <p:bg>
      <p:bgPr>
        <a:solidFill>
          <a:schemeClr val="tx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B153D"/>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ooter Placeholder 1">
            <a:extLst>
              <a:ext uri="{FF2B5EF4-FFF2-40B4-BE49-F238E27FC236}">
                <a16:creationId xmlns:a16="http://schemas.microsoft.com/office/drawing/2014/main" id="{B94F3CAE-F017-42CE-84B2-45CA729003B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
        <p:nvSpPr>
          <p:cNvPr id="8" name="Slide Number Placeholder 2">
            <a:extLst>
              <a:ext uri="{FF2B5EF4-FFF2-40B4-BE49-F238E27FC236}">
                <a16:creationId xmlns:a16="http://schemas.microsoft.com/office/drawing/2014/main" id="{C88D7D23-6380-4790-9407-F2DB10096D06}"/>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9EED1E5A-B740-4A27-9D93-3496F12EADDD}"/>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1DB5E23D-9A6F-46FB-82D8-1B163F8593F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648259134"/>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Blue">
    <p:bg>
      <p:bgPr>
        <a:solidFill>
          <a:schemeClr val="bg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06E9A"/>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6CDF98F7-BF4B-495B-85C0-8FAC45DA4E5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1A8203C1-F66F-4CD4-A085-98D0ECF26AE2}"/>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714C0430-F884-4B31-924F-470F853576E1}"/>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E15998DD-6261-420B-99FD-4065E95FFBF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Tree>
    <p:extLst>
      <p:ext uri="{BB962C8B-B14F-4D97-AF65-F5344CB8AC3E}">
        <p14:creationId xmlns:p14="http://schemas.microsoft.com/office/powerpoint/2010/main" val="3544353370"/>
      </p:ext>
    </p:extLst>
  </p:cSld>
  <p:clrMapOvr>
    <a:masterClrMapping/>
  </p:clrMapOvr>
  <p:extLst>
    <p:ext uri="{DCECCB84-F9BA-43D5-87BE-67443E8EF086}">
      <p15:sldGuideLst xmlns:p15="http://schemas.microsoft.com/office/powerpoint/2012/main">
        <p15:guide id="1" pos="192">
          <p15:clr>
            <a:srgbClr val="FBAE40"/>
          </p15:clr>
        </p15:guide>
        <p15:guide id="2" pos="74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Slide - Gra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94949"/>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506D9256-69F4-4846-8406-BC377285E39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638A7FD6-9D39-40A8-B4A5-64479B40DF8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CEAA0B5C-CEEE-4E55-8CC5-8378DAEADFF6}"/>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1D6D1061-9EA6-4D4B-85E3-6D2CB22979E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Tree>
    <p:extLst>
      <p:ext uri="{BB962C8B-B14F-4D97-AF65-F5344CB8AC3E}">
        <p14:creationId xmlns:p14="http://schemas.microsoft.com/office/powerpoint/2010/main" val="390662479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Divider Slide - Drk Gray">
    <p:bg>
      <p:bgPr>
        <a:solidFill>
          <a:schemeClr val="tx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2C2C2C"/>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084F0463-89F9-4D4B-B255-1EFE739F2F5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D7299AA9-FFE3-4ECF-B834-64F0717EAFF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E2D9BF53-29B6-4650-8772-EC4754B0B2E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DC464D6E-7468-4617-B3DD-E7BDF0696820}"/>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Tree>
    <p:extLst>
      <p:ext uri="{BB962C8B-B14F-4D97-AF65-F5344CB8AC3E}">
        <p14:creationId xmlns:p14="http://schemas.microsoft.com/office/powerpoint/2010/main" val="401103107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Slide - Delightful Yellow">
    <p:bg>
      <p:bgPr>
        <a:gradFill>
          <a:gsLst>
            <a:gs pos="0">
              <a:schemeClr val="accent3"/>
            </a:gs>
            <a:gs pos="100000">
              <a:schemeClr val="accent3">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C89D00"/>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61A26B08-9158-4967-B8A3-A95F4ABF91C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F6444E9A-BCF2-4F85-8931-4AC83019969C}"/>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F7185149-67AC-4278-9BF7-17496CDD86C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F8E05802-5710-4A68-83B2-38D56E4DAED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Tree>
    <p:extLst>
      <p:ext uri="{BB962C8B-B14F-4D97-AF65-F5344CB8AC3E}">
        <p14:creationId xmlns:p14="http://schemas.microsoft.com/office/powerpoint/2010/main" val="2046902095"/>
      </p:ext>
    </p:extLst>
  </p:cSld>
  <p:clrMapOvr>
    <a:masterClrMapping/>
  </p:clrMapOvr>
  <p:extLst>
    <p:ext uri="{DCECCB84-F9BA-43D5-87BE-67443E8EF086}">
      <p15:sldGuideLst xmlns:p15="http://schemas.microsoft.com/office/powerpoint/2012/main">
        <p15:guide id="1" pos="3840">
          <p15:clr>
            <a:srgbClr val="FFFFFF"/>
          </p15:clr>
        </p15:guide>
        <p15:guide id="2" pos="7488">
          <p15:clr>
            <a:srgbClr val="FFFFFF"/>
          </p15:clr>
        </p15:guide>
        <p15:guide id="3" pos="192">
          <p15:clr>
            <a:srgbClr val="FFFFFF"/>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 Dynamic Red">
    <p:bg>
      <p:bgPr>
        <a:gradFill>
          <a:gsLst>
            <a:gs pos="0">
              <a:schemeClr val="accent4"/>
            </a:gs>
            <a:gs pos="100000">
              <a:schemeClr val="accent4">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9E3A2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CC9EC8F5-2F55-4C9F-90DE-8D9761994DA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1EA2D50C-217A-4E68-9AFC-24E0273880EB}"/>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CF2D367C-3145-4484-8B03-3DD825210F72}"/>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586F2BBD-8D2D-490B-8A3E-C3DF3CBACEE7}"/>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Tree>
    <p:extLst>
      <p:ext uri="{BB962C8B-B14F-4D97-AF65-F5344CB8AC3E}">
        <p14:creationId xmlns:p14="http://schemas.microsoft.com/office/powerpoint/2010/main" val="341773318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Slide - Green">
    <p:bg>
      <p:bgPr>
        <a:gradFill>
          <a:gsLst>
            <a:gs pos="0">
              <a:schemeClr val="accent5"/>
            </a:gs>
            <a:gs pos="100000">
              <a:schemeClr val="accent5">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6D9644"/>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1C4E59A7-29AB-413D-999E-CE16C2494A42}"/>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0B4DD840-BBD0-42CF-AA51-B2D658DB2998}"/>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A1F59812-0A57-4D06-8C90-0F39D7BFE4C4}"/>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ooter Placeholder 1">
            <a:extLst>
              <a:ext uri="{FF2B5EF4-FFF2-40B4-BE49-F238E27FC236}">
                <a16:creationId xmlns:a16="http://schemas.microsoft.com/office/drawing/2014/main" id="{95D1EB72-428F-4777-913A-8768E6C56E9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Tree>
    <p:extLst>
      <p:ext uri="{BB962C8B-B14F-4D97-AF65-F5344CB8AC3E}">
        <p14:creationId xmlns:p14="http://schemas.microsoft.com/office/powerpoint/2010/main" val="156824147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Slide - Purple Tinted">
    <p:bg>
      <p:bgPr>
        <a:solidFill>
          <a:schemeClr val="accent6">
            <a:lumMod val="50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7193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407C339E-F549-4195-B2AF-6498D38ED50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5B760E1B-4F8A-478E-807E-2E72332393C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3EC6E173-FBBF-4238-8F99-F007BE92FB8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4CB3A1FD-6E15-4FCB-8185-36559E2833C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Tree>
    <p:extLst>
      <p:ext uri="{BB962C8B-B14F-4D97-AF65-F5344CB8AC3E}">
        <p14:creationId xmlns:p14="http://schemas.microsoft.com/office/powerpoint/2010/main" val="2916154537"/>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ogo - White 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6" name="図 5">
            <a:extLst>
              <a:ext uri="{FF2B5EF4-FFF2-40B4-BE49-F238E27FC236}">
                <a16:creationId xmlns:a16="http://schemas.microsoft.com/office/drawing/2014/main" id="{233CCCD6-2B32-724F-8E6B-82620F2B107D}"/>
              </a:ext>
            </a:extLst>
          </p:cNvPr>
          <p:cNvPicPr>
            <a:picLocks noChangeAspect="1"/>
          </p:cNvPicPr>
          <p:nvPr userDrawn="1"/>
        </p:nvPicPr>
        <p:blipFill>
          <a:blip r:embed="rId3"/>
          <a:stretch>
            <a:fillRect/>
          </a:stretch>
        </p:blipFill>
        <p:spPr>
          <a:xfrm>
            <a:off x="4026850" y="2714625"/>
            <a:ext cx="4125600" cy="1413400"/>
          </a:xfrm>
          <a:prstGeom prst="rect">
            <a:avLst/>
          </a:prstGeom>
        </p:spPr>
      </p:pic>
      <p:sp>
        <p:nvSpPr>
          <p:cNvPr id="3" name="Footer Placeholder 2">
            <a:extLst>
              <a:ext uri="{FF2B5EF4-FFF2-40B4-BE49-F238E27FC236}">
                <a16:creationId xmlns:a16="http://schemas.microsoft.com/office/drawing/2014/main" id="{37B9257D-02E0-47E5-8066-3653BB63A0F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accent2"/>
                </a:solidFill>
              </a:defRPr>
            </a:lvl1pPr>
          </a:lstStyle>
          <a:p>
            <a:pPr defTabSz="609555"/>
            <a:r>
              <a:rPr lang="en-US" dirty="0"/>
              <a:t>© 2021 NTT DATA, Inc. All rights reserved.</a:t>
            </a:r>
          </a:p>
        </p:txBody>
      </p:sp>
    </p:spTree>
    <p:extLst>
      <p:ext uri="{BB962C8B-B14F-4D97-AF65-F5344CB8AC3E}">
        <p14:creationId xmlns:p14="http://schemas.microsoft.com/office/powerpoint/2010/main" val="19428847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Logo - Human Blue 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2021 NTT DATA, Inc. All rights reserved.</a:t>
            </a:r>
          </a:p>
        </p:txBody>
      </p:sp>
    </p:spTree>
    <p:extLst>
      <p:ext uri="{BB962C8B-B14F-4D97-AF65-F5344CB8AC3E}">
        <p14:creationId xmlns:p14="http://schemas.microsoft.com/office/powerpoint/2010/main" val="2341213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ogo - Black Closing Slide">
    <p:bg>
      <p:bgPr>
        <a:solidFill>
          <a:schemeClr val="tx1"/>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2021 NTT DATA, Inc. All rights reserved.</a:t>
            </a:r>
          </a:p>
        </p:txBody>
      </p:sp>
    </p:spTree>
    <p:extLst>
      <p:ext uri="{BB962C8B-B14F-4D97-AF65-F5344CB8AC3E}">
        <p14:creationId xmlns:p14="http://schemas.microsoft.com/office/powerpoint/2010/main" val="16222342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18517223"/>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dirty="0"/>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722433718"/>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412537167"/>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dirty="0"/>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840432318"/>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dirty="0"/>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984532164"/>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98269809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83439792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793760250"/>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12171349"/>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2021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983563412"/>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521960362"/>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2022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dirty="0"/>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751900705"/>
      </p:ext>
    </p:extLst>
  </p:cSld>
  <p:clrMapOvr>
    <a:masterClrMapping/>
  </p:clrMapOvr>
  <p:extLst>
    <p:ext uri="{DCECCB84-F9BA-43D5-87BE-67443E8EF086}">
      <p15:sldGuideLst xmlns:p15="http://schemas.microsoft.com/office/powerpoint/2012/main">
        <p15:guide id="1" pos="3840">
          <p15:clr>
            <a:srgbClr val="FBAE40"/>
          </p15:clr>
        </p15:guide>
        <p15:guide id="2" pos="192">
          <p15:clr>
            <a:srgbClr val="FBAE40"/>
          </p15:clr>
        </p15:guide>
        <p15:guide id="3" pos="748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988331899"/>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guide id="5" orient="horz" pos="2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dirty="0"/>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220927603"/>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192">
          <p15:clr>
            <a:srgbClr val="FBAE40"/>
          </p15:clr>
        </p15:guide>
        <p15:guide id="4" pos="7488">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dirty="0"/>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2032988637"/>
      </p:ext>
    </p:extLst>
  </p:cSld>
  <p:clrMapOvr>
    <a:masterClrMapping/>
  </p:clrMapOvr>
  <p:extLst>
    <p:ext uri="{DCECCB84-F9BA-43D5-87BE-67443E8EF086}">
      <p15:sldGuideLst xmlns:p15="http://schemas.microsoft.com/office/powerpoint/2012/main">
        <p15:guide id="1" orient="horz" pos="912">
          <p15:clr>
            <a:srgbClr val="FBAE40"/>
          </p15:clr>
        </p15:guide>
        <p15:guide id="2" pos="3840">
          <p15:clr>
            <a:srgbClr val="FBAE40"/>
          </p15:clr>
        </p15:guide>
        <p15:guide id="3" pos="7488">
          <p15:clr>
            <a:srgbClr val="FBAE40"/>
          </p15:clr>
        </p15:guide>
        <p15:guide id="4" pos="19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4026481613"/>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guide id="4" orient="horz" pos="912">
          <p15:clr>
            <a:srgbClr val="FBAE40"/>
          </p15:clr>
        </p15:guide>
        <p15:guide id="5" orient="horz"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740431481"/>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38483673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81453467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4005323224"/>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uccess Story (Unname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30090F6-DCC4-4D36-8C94-183E108D8C49}"/>
              </a:ext>
            </a:extLst>
          </p:cNvPr>
          <p:cNvSpPr/>
          <p:nvPr userDrawn="1"/>
        </p:nvSpPr>
        <p:spPr>
          <a:xfrm>
            <a:off x="4114800" y="5346981"/>
            <a:ext cx="8083677" cy="106070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en-US"/>
          </a:p>
        </p:txBody>
      </p:sp>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2022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3233870731"/>
              </p:ext>
            </p:extLst>
          </p:nvPr>
        </p:nvGraphicFramePr>
        <p:xfrm>
          <a:off x="4419600" y="1231508"/>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600" b="0" kern="1200" dirty="0">
                          <a:solidFill>
                            <a:schemeClr val="accent2">
                              <a:lumMod val="75000"/>
                            </a:schemeClr>
                          </a:solidFill>
                          <a:latin typeface="+mn-lt"/>
                          <a:ea typeface="+mn-ea"/>
                          <a:cs typeface="+mn-cs"/>
                        </a:rPr>
                        <a:t>Business need</a:t>
                      </a:r>
                      <a:r>
                        <a:rPr kumimoji="1" lang="en-US" sz="1800" b="0" kern="1200" dirty="0">
                          <a:solidFill>
                            <a:schemeClr val="accent2">
                              <a:lumMod val="75000"/>
                            </a:schemeClr>
                          </a:solidFill>
                          <a:latin typeface="+mn-lt"/>
                          <a:ea typeface="+mn-ea"/>
                          <a:cs typeface="+mn-cs"/>
                        </a:rPr>
                        <a:t> </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Solution</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1800" b="0" kern="1200" dirty="0">
                        <a:solidFill>
                          <a:schemeClr val="accent2">
                            <a:lumMod val="75000"/>
                          </a:schemeClr>
                        </a:solidFill>
                        <a:latin typeface="+mn-lt"/>
                        <a:ea typeface="+mn-ea"/>
                        <a:cs typeface="+mn-cs"/>
                      </a:endParaRP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600" b="0" kern="1200" dirty="0">
                          <a:solidFill>
                            <a:schemeClr val="accent2">
                              <a:lumMod val="75000"/>
                            </a:schemeClr>
                          </a:solidFill>
                          <a:latin typeface="+mn-lt"/>
                          <a:ea typeface="+mn-ea"/>
                          <a:cs typeface="+mn-cs"/>
                        </a:rPr>
                        <a:t>Outcomes</a:t>
                      </a:r>
                    </a:p>
                  </a:txBody>
                  <a:tcPr marL="0" marR="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549046"/>
            <a:ext cx="6414655" cy="552204"/>
          </a:xfrm>
          <a:prstGeom prst="rect">
            <a:avLst/>
          </a:prstGeom>
        </p:spPr>
        <p:txBody>
          <a:bodyPr lIns="0" tIns="0" rIns="0" bIns="0" anchor="ctr" anchorCtr="0"/>
          <a:lstStyle>
            <a:lvl1pPr marL="0" indent="0">
              <a:defRPr lang="en-US" sz="1800" b="1" dirty="0">
                <a:solidFill>
                  <a:schemeClr val="tx1"/>
                </a:solidFill>
                <a:latin typeface="+mj-lt"/>
              </a:defRPr>
            </a:lvl1pPr>
          </a:lstStyle>
          <a:p>
            <a:r>
              <a:rPr lang="en-US" dirty="0"/>
              <a:t>Published Case Study Headline in Title Case</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p:nvPr>
        </p:nvSpPr>
        <p:spPr>
          <a:xfrm>
            <a:off x="4419599" y="1717037"/>
            <a:ext cx="2359152" cy="3683175"/>
          </a:xfrm>
          <a:prstGeom prst="rect">
            <a:avLst/>
          </a:prstGeom>
        </p:spPr>
        <p:txBody>
          <a:bodyPr lIns="0"/>
          <a:lstStyle>
            <a:lvl1pPr marL="0" indent="0" fontAlgn="base">
              <a:spcBef>
                <a:spcPct val="0"/>
              </a:spcBef>
              <a:spcAft>
                <a:spcPct val="0"/>
              </a:spcAft>
              <a:buNone/>
              <a:defRPr sz="1050">
                <a:solidFill>
                  <a:schemeClr val="tx1"/>
                </a:solidFill>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GB" sz="1050" dirty="0"/>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p:nvPr>
        </p:nvSpPr>
        <p:spPr>
          <a:xfrm>
            <a:off x="6981825" y="1717037"/>
            <a:ext cx="2359152" cy="3683175"/>
          </a:xfrm>
          <a:prstGeom prst="rect">
            <a:avLst/>
          </a:prstGeom>
        </p:spPr>
        <p:txBody>
          <a:bodyPr lIns="0"/>
          <a:lstStyle>
            <a:lvl1pPr marL="0" indent="0" fontAlgn="base">
              <a:spcBef>
                <a:spcPct val="0"/>
              </a:spcBef>
              <a:spcAft>
                <a:spcPct val="0"/>
              </a:spcAft>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endParaRPr lang="en-US" sz="1050" dirty="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p:nvPr>
        </p:nvSpPr>
        <p:spPr>
          <a:xfrm>
            <a:off x="9528048" y="1717037"/>
            <a:ext cx="2359152" cy="3683175"/>
          </a:xfrm>
          <a:prstGeom prst="rect">
            <a:avLst/>
          </a:prstGeom>
        </p:spPr>
        <p:txBody>
          <a:bodyPr lIns="0"/>
          <a:lstStyle>
            <a:lvl1pPr marL="55563" indent="0" fontAlgn="base">
              <a:spcBef>
                <a:spcPct val="0"/>
              </a:spcBef>
              <a:spcAft>
                <a:spcPts val="600"/>
              </a:spcAft>
              <a:buClr>
                <a:schemeClr val="accent2"/>
              </a:buClr>
              <a:buFontTx/>
              <a:buNone/>
              <a:defRPr kumimoji="1" lang="en-GB" sz="1050" b="0" i="0" u="none" strike="noStrike" kern="1200" cap="none" spc="0" normalizeH="0" baseline="0" noProof="0" smtClean="0">
                <a:ln>
                  <a:noFill/>
                </a:ln>
                <a:solidFill>
                  <a:schemeClr val="tx1"/>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marR="0" lvl="0" indent="-171450" algn="l" defTabSz="609555" rtl="0" eaLnBrk="1" fontAlgn="base" latinLnBrk="0" hangingPunct="1">
              <a:lnSpc>
                <a:spcPct val="100000"/>
              </a:lnSpc>
              <a:spcBef>
                <a:spcPct val="0"/>
              </a:spcBef>
              <a:spcAft>
                <a:spcPts val="600"/>
              </a:spcAft>
              <a:buClr>
                <a:schemeClr val="accent2"/>
              </a:buClr>
              <a:buSzTx/>
              <a:buFont typeface="Arial" panose="020B0604020202020204" pitchFamily="34" charset="0"/>
              <a:buChar char="•"/>
              <a:tabLst/>
              <a:defRPr/>
            </a:pPr>
            <a:endParaRPr kumimoji="1" lang="en-US" sz="1050" dirty="0">
              <a:solidFill>
                <a:srgbClr val="444444"/>
              </a:solidFill>
              <a:ea typeface="Museo Sans For Dell" pitchFamily="2" charset="0"/>
            </a:endParaRPr>
          </a:p>
        </p:txBody>
      </p:sp>
      <p:sp>
        <p:nvSpPr>
          <p:cNvPr id="5" name="Content Placeholder 4">
            <a:extLst>
              <a:ext uri="{FF2B5EF4-FFF2-40B4-BE49-F238E27FC236}">
                <a16:creationId xmlns:a16="http://schemas.microsoft.com/office/drawing/2014/main" id="{9B500611-86D1-47D6-81ED-99234D6492DB}"/>
              </a:ext>
            </a:extLst>
          </p:cNvPr>
          <p:cNvSpPr>
            <a:spLocks noGrp="1"/>
          </p:cNvSpPr>
          <p:nvPr>
            <p:ph sz="quarter" idx="19" hasCustomPrompt="1"/>
          </p:nvPr>
        </p:nvSpPr>
        <p:spPr>
          <a:xfrm>
            <a:off x="10945813" y="565610"/>
            <a:ext cx="941387" cy="552450"/>
          </a:xfrm>
          <a:prstGeom prst="rect">
            <a:avLst/>
          </a:prstGeom>
        </p:spPr>
        <p:txBody>
          <a:bodyPr/>
          <a:lstStyle>
            <a:lvl1pPr marL="0" indent="0" algn="ctr">
              <a:buNone/>
              <a:defRPr sz="1050"/>
            </a:lvl1pPr>
            <a:lvl2pPr>
              <a:buNone/>
              <a:defRPr sz="1000"/>
            </a:lvl2pPr>
            <a:lvl3pPr>
              <a:buNone/>
              <a:defRPr sz="1000"/>
            </a:lvl3pPr>
            <a:lvl4pPr>
              <a:buNone/>
              <a:defRPr sz="1000"/>
            </a:lvl4pPr>
            <a:lvl5pPr>
              <a:buNone/>
              <a:defRPr sz="1000"/>
            </a:lvl5pPr>
          </a:lstStyle>
          <a:p>
            <a:pPr lvl="0"/>
            <a:r>
              <a:rPr lang="en-US" dirty="0"/>
              <a:t>Logo should fit in this area</a:t>
            </a:r>
          </a:p>
        </p:txBody>
      </p:sp>
      <p:sp>
        <p:nvSpPr>
          <p:cNvPr id="10" name="Text Placeholder 9">
            <a:extLst>
              <a:ext uri="{FF2B5EF4-FFF2-40B4-BE49-F238E27FC236}">
                <a16:creationId xmlns:a16="http://schemas.microsoft.com/office/drawing/2014/main" id="{3EE4AB24-9081-497B-9837-5F6FFC203E33}"/>
              </a:ext>
            </a:extLst>
          </p:cNvPr>
          <p:cNvSpPr>
            <a:spLocks noGrp="1"/>
          </p:cNvSpPr>
          <p:nvPr>
            <p:ph type="body" sz="quarter" idx="20" hasCustomPrompt="1"/>
          </p:nvPr>
        </p:nvSpPr>
        <p:spPr>
          <a:xfrm>
            <a:off x="4419599" y="5404672"/>
            <a:ext cx="7467600" cy="576410"/>
          </a:xfrm>
          <a:prstGeom prst="rect">
            <a:avLst/>
          </a:prstGeom>
        </p:spPr>
        <p:txBody>
          <a:bodyPr/>
          <a:lstStyle>
            <a:lvl1pPr marL="0" indent="0">
              <a:buFontTx/>
              <a:buNone/>
              <a:defRPr sz="1200" i="0">
                <a:solidFill>
                  <a:schemeClr val="bg1"/>
                </a:solidFill>
              </a:defRPr>
            </a:lvl1pPr>
          </a:lstStyle>
          <a:p>
            <a:pPr lvl="0"/>
            <a:r>
              <a:rPr lang="en-US" dirty="0"/>
              <a:t>Enter a quote here, up to three lines, beginning and ending with quotation marks. </a:t>
            </a:r>
          </a:p>
          <a:p>
            <a:pPr lvl="0"/>
            <a:endParaRPr lang="en-US" dirty="0"/>
          </a:p>
        </p:txBody>
      </p:sp>
      <p:sp>
        <p:nvSpPr>
          <p:cNvPr id="21" name="Text Placeholder 20">
            <a:extLst>
              <a:ext uri="{FF2B5EF4-FFF2-40B4-BE49-F238E27FC236}">
                <a16:creationId xmlns:a16="http://schemas.microsoft.com/office/drawing/2014/main" id="{CCD48BF2-48F6-46DC-91F6-F36BEC0F038F}"/>
              </a:ext>
            </a:extLst>
          </p:cNvPr>
          <p:cNvSpPr>
            <a:spLocks noGrp="1"/>
          </p:cNvSpPr>
          <p:nvPr>
            <p:ph type="body" sz="quarter" idx="22" hasCustomPrompt="1"/>
          </p:nvPr>
        </p:nvSpPr>
        <p:spPr>
          <a:xfrm>
            <a:off x="5368924" y="6092236"/>
            <a:ext cx="6518275" cy="339873"/>
          </a:xfrm>
          <a:prstGeom prst="rect">
            <a:avLst/>
          </a:prstGeom>
        </p:spPr>
        <p:txBody>
          <a:bodyPr/>
          <a:lstStyle>
            <a:lvl1pPr marL="0" indent="0" algn="r">
              <a:buFontTx/>
              <a:buNone/>
              <a:defRPr sz="1200" b="0" i="1">
                <a:solidFill>
                  <a:schemeClr val="bg1"/>
                </a:solidFill>
              </a:defRPr>
            </a:lvl1pPr>
          </a:lstStyle>
          <a:p>
            <a:pPr lvl="0"/>
            <a:r>
              <a:rPr lang="en-US" sz="1200" dirty="0"/>
              <a:t>- Client’s First and Last Name in bold type, Job Title, Organization Name</a:t>
            </a:r>
            <a:endParaRPr lang="en-US" dirty="0"/>
          </a:p>
        </p:txBody>
      </p:sp>
      <p:sp>
        <p:nvSpPr>
          <p:cNvPr id="29" name="Text Placeholder 28">
            <a:extLst>
              <a:ext uri="{FF2B5EF4-FFF2-40B4-BE49-F238E27FC236}">
                <a16:creationId xmlns:a16="http://schemas.microsoft.com/office/drawing/2014/main" id="{090093CD-BB1C-4B90-B24C-4BA444F754BC}"/>
              </a:ext>
            </a:extLst>
          </p:cNvPr>
          <p:cNvSpPr>
            <a:spLocks noGrp="1"/>
          </p:cNvSpPr>
          <p:nvPr>
            <p:ph type="body" sz="quarter" idx="23" hasCustomPrompt="1"/>
          </p:nvPr>
        </p:nvSpPr>
        <p:spPr>
          <a:xfrm>
            <a:off x="9707526" y="6492548"/>
            <a:ext cx="2179674" cy="261938"/>
          </a:xfrm>
          <a:prstGeom prst="rect">
            <a:avLst/>
          </a:prstGeom>
        </p:spPr>
        <p:txBody>
          <a:bodyPr/>
          <a:lstStyle>
            <a:lvl1pPr marL="0" indent="0" algn="r">
              <a:buFontTx/>
              <a:buNone/>
              <a:defRPr sz="1100" b="1">
                <a:solidFill>
                  <a:schemeClr val="bg2"/>
                </a:solidFill>
              </a:defRPr>
            </a:lvl1pPr>
          </a:lstStyle>
          <a:p>
            <a:pPr lvl="0"/>
            <a:r>
              <a:rPr lang="en-US" sz="1100" dirty="0"/>
              <a:t>READ THE CASE STUDY &gt;&gt;</a:t>
            </a:r>
            <a:endParaRPr lang="en-US" dirty="0"/>
          </a:p>
        </p:txBody>
      </p:sp>
      <p:sp>
        <p:nvSpPr>
          <p:cNvPr id="30" name="Text Placeholder 28">
            <a:extLst>
              <a:ext uri="{FF2B5EF4-FFF2-40B4-BE49-F238E27FC236}">
                <a16:creationId xmlns:a16="http://schemas.microsoft.com/office/drawing/2014/main" id="{11324375-FF8B-40FF-8241-997A048B5F31}"/>
              </a:ext>
            </a:extLst>
          </p:cNvPr>
          <p:cNvSpPr>
            <a:spLocks noGrp="1"/>
          </p:cNvSpPr>
          <p:nvPr>
            <p:ph type="body" sz="quarter" idx="24" hasCustomPrompt="1"/>
          </p:nvPr>
        </p:nvSpPr>
        <p:spPr>
          <a:xfrm>
            <a:off x="7495826" y="6492548"/>
            <a:ext cx="2032222" cy="261938"/>
          </a:xfrm>
          <a:prstGeom prst="rect">
            <a:avLst/>
          </a:prstGeom>
        </p:spPr>
        <p:txBody>
          <a:bodyPr/>
          <a:lstStyle>
            <a:lvl1pPr marL="0" indent="0" algn="r">
              <a:buFontTx/>
              <a:buNone/>
              <a:defRPr sz="1100" b="1">
                <a:solidFill>
                  <a:schemeClr val="bg2"/>
                </a:solidFill>
              </a:defRPr>
            </a:lvl1pPr>
          </a:lstStyle>
          <a:p>
            <a:pPr lvl="0"/>
            <a:r>
              <a:rPr lang="en-US" sz="1100" dirty="0"/>
              <a:t>WATCH THE VIDEO &gt;&gt;</a:t>
            </a:r>
            <a:endParaRPr lang="en-US" dirty="0"/>
          </a:p>
        </p:txBody>
      </p:sp>
    </p:spTree>
    <p:extLst>
      <p:ext uri="{BB962C8B-B14F-4D97-AF65-F5344CB8AC3E}">
        <p14:creationId xmlns:p14="http://schemas.microsoft.com/office/powerpoint/2010/main" val="1209653755"/>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1.png"/><Relationship Id="rId5" Type="http://schemas.openxmlformats.org/officeDocument/2006/relationships/slideLayout" Target="../slideLayouts/slideLayout18.xml"/><Relationship Id="rId10" Type="http://schemas.openxmlformats.org/officeDocument/2006/relationships/theme" Target="../theme/theme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theme" Target="../theme/theme5.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5581651"/>
            <a:ext cx="709083" cy="1276350"/>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12" name="Freeform 5">
            <a:extLst>
              <a:ext uri="{FF2B5EF4-FFF2-40B4-BE49-F238E27FC236}">
                <a16:creationId xmlns:a16="http://schemas.microsoft.com/office/drawing/2014/main" id="{D743AACC-E6A3-4545-99FC-8515D810C3F5}"/>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4687312"/>
      </p:ext>
    </p:extLst>
  </p:cSld>
  <p:clrMap bg1="lt1" tx1="dk1" bg2="lt2" tx2="dk2" accent1="accent1" accent2="accent2" accent3="accent3" accent4="accent4" accent5="accent5" accent6="accent6" hlink="hlink" folHlink="folHlink"/>
  <p:sldLayoutIdLst>
    <p:sldLayoutId id="2147483899" r:id="rId1"/>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6984825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74" r:id="rId11"/>
    <p:sldLayoutId id="2147483875" r:id="rId12"/>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userDrawn="1">
          <p15:clr>
            <a:srgbClr val="F26B43"/>
          </p15:clr>
        </p15:guide>
        <p15:guide id="3" orient="horz" pos="288" userDrawn="1">
          <p15:clr>
            <a:srgbClr val="F26B43"/>
          </p15:clr>
        </p15:guide>
        <p15:guide id="4" pos="7488" userDrawn="1">
          <p15:clr>
            <a:srgbClr val="F26B43"/>
          </p15:clr>
        </p15:guide>
        <p15:guide id="5" pos="19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5486400"/>
            <a:ext cx="762000" cy="1371601"/>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2021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118DC6EA-A69D-4D67-A8FB-5DEACE8BC13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6306023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17">
            <a:extLst>
              <a:ext uri="{FF2B5EF4-FFF2-40B4-BE49-F238E27FC236}">
                <a16:creationId xmlns:a16="http://schemas.microsoft.com/office/drawing/2014/main" id="{41D58A3C-E02C-4C9E-81B4-EF78C42B93DA}"/>
              </a:ext>
            </a:extLst>
          </p:cNvPr>
          <p:cNvSpPr/>
          <p:nvPr userDrawn="1"/>
        </p:nvSpPr>
        <p:spPr>
          <a:xfrm>
            <a:off x="0" y="0"/>
            <a:ext cx="12192000" cy="457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4" name="Slide Number Placeholder 2">
            <a:extLst>
              <a:ext uri="{FF2B5EF4-FFF2-40B4-BE49-F238E27FC236}">
                <a16:creationId xmlns:a16="http://schemas.microsoft.com/office/drawing/2014/main" id="{B2F0E52C-F694-4FD9-8441-2BDF61A4280D}"/>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tx1"/>
                </a:solidFill>
              </a:defRPr>
            </a:lvl1pPr>
          </a:lstStyle>
          <a:p>
            <a:fld id="{92EA2340-BE12-4138-BE15-7C339B03EB4B}" type="slidenum">
              <a:rPr lang="en-US" smtClean="0"/>
              <a:pPr/>
              <a:t>‹#›</a:t>
            </a:fld>
            <a:endParaRPr lang="en-US"/>
          </a:p>
        </p:txBody>
      </p:sp>
      <p:sp>
        <p:nvSpPr>
          <p:cNvPr id="7" name="Freeform 5">
            <a:extLst>
              <a:ext uri="{FF2B5EF4-FFF2-40B4-BE49-F238E27FC236}">
                <a16:creationId xmlns:a16="http://schemas.microsoft.com/office/drawing/2014/main" id="{8D2FB1D3-F8C4-4CE8-9D91-71CE28020DC7}"/>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562055069"/>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72" r:id="rId3"/>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177691215"/>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98" r:id="rId10"/>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861996387"/>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p15:clr>
            <a:srgbClr val="F26B43"/>
          </p15:clr>
        </p15:guide>
        <p15:guide id="3" orient="horz" pos="288">
          <p15:clr>
            <a:srgbClr val="F26B43"/>
          </p15:clr>
        </p15:guide>
        <p15:guide id="4" pos="7488">
          <p15:clr>
            <a:srgbClr val="F26B43"/>
          </p15:clr>
        </p15:guide>
        <p15:guide id="5" pos="192">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46.xml"/><Relationship Id="rId5" Type="http://schemas.openxmlformats.org/officeDocument/2006/relationships/image" Target="../media/image5.png"/><Relationship Id="rId4" Type="http://schemas.openxmlformats.org/officeDocument/2006/relationships/hyperlink" Target="https://us.nttdata.com/en/case-studies/sunburst-hospitality-client-sto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Hero Image">
            <a:extLst>
              <a:ext uri="{FF2B5EF4-FFF2-40B4-BE49-F238E27FC236}">
                <a16:creationId xmlns:a16="http://schemas.microsoft.com/office/drawing/2014/main" id="{01724F48-A9A4-48AA-B0CC-C4ECE607AE7C}"/>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colorTemperature colorTemp="5300"/>
                    </a14:imgEffect>
                  </a14:imgLayer>
                </a14:imgProps>
              </a:ext>
            </a:extLst>
          </a:blip>
          <a:srcRect/>
          <a:stretch/>
        </p:blipFill>
        <p:spPr>
          <a:xfrm>
            <a:off x="0" y="457200"/>
            <a:ext cx="4114800" cy="6400800"/>
          </a:xfrm>
          <a:prstGeom prst="rect">
            <a:avLst/>
          </a:prstGeom>
        </p:spPr>
      </p:pic>
      <p:sp>
        <p:nvSpPr>
          <p:cNvPr id="3" name="Footer Placeholder 2">
            <a:extLst>
              <a:ext uri="{FF2B5EF4-FFF2-40B4-BE49-F238E27FC236}">
                <a16:creationId xmlns:a16="http://schemas.microsoft.com/office/drawing/2014/main" id="{62E7E606-606D-4583-8208-6E2543F6B87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sz="800" b="0" i="0" u="none" strike="noStrike" kern="1200" cap="none" spc="0" normalizeH="0" baseline="0" noProof="0" dirty="0">
                <a:ln>
                  <a:noFill/>
                </a:ln>
                <a:solidFill>
                  <a:schemeClr val="bg1"/>
                </a:solidFill>
                <a:effectLst/>
                <a:uLnTx/>
                <a:uFillTx/>
                <a:latin typeface="Arial"/>
                <a:ea typeface="+mn-ea"/>
                <a:cs typeface="+mn-cs"/>
              </a:rPr>
              <a:t>© 2022 NTT DATA, Inc. All rights reserved.</a:t>
            </a:r>
          </a:p>
        </p:txBody>
      </p:sp>
      <p:sp>
        <p:nvSpPr>
          <p:cNvPr id="4" name="Slide Number Placeholder 3">
            <a:extLst>
              <a:ext uri="{FF2B5EF4-FFF2-40B4-BE49-F238E27FC236}">
                <a16:creationId xmlns:a16="http://schemas.microsoft.com/office/drawing/2014/main" id="{2CE6B2CA-02E8-49DE-9F09-1BE4897F585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92EA2340-BE12-4138-BE15-7C339B03EB4B}" type="slidenum">
              <a:rPr kumimoji="1" lang="en-US" sz="800" b="0" i="0" u="none" strike="noStrike" kern="1200" cap="none" spc="0" normalizeH="0" baseline="0" noProof="0" smtClean="0">
                <a:ln>
                  <a:noFill/>
                </a:ln>
                <a:solidFill>
                  <a:srgbClr val="6785C1"/>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a:t>
            </a:fld>
            <a:endParaRPr kumimoji="1" lang="en-US" sz="800" b="0" i="0" u="none" strike="noStrike" kern="1200" cap="none" spc="0" normalizeH="0" baseline="0" noProof="0">
              <a:ln>
                <a:noFill/>
              </a:ln>
              <a:solidFill>
                <a:srgbClr val="6785C1"/>
              </a:solidFill>
              <a:effectLst/>
              <a:uLnTx/>
              <a:uFillTx/>
              <a:latin typeface="Arial"/>
              <a:ea typeface="+mn-ea"/>
              <a:cs typeface="+mn-cs"/>
            </a:endParaRPr>
          </a:p>
        </p:txBody>
      </p:sp>
      <p:sp>
        <p:nvSpPr>
          <p:cNvPr id="29" name="Title 28">
            <a:extLst>
              <a:ext uri="{FF2B5EF4-FFF2-40B4-BE49-F238E27FC236}">
                <a16:creationId xmlns:a16="http://schemas.microsoft.com/office/drawing/2014/main" id="{8FB07EE8-1429-41BA-B3B6-1CD3CFF5782B}"/>
              </a:ext>
            </a:extLst>
          </p:cNvPr>
          <p:cNvSpPr>
            <a:spLocks noGrp="1"/>
          </p:cNvSpPr>
          <p:nvPr>
            <p:ph type="title"/>
          </p:nvPr>
        </p:nvSpPr>
        <p:spPr/>
        <p:txBody>
          <a:bodyPr/>
          <a:lstStyle/>
          <a:p>
            <a:r>
              <a:rPr lang="en-IN" dirty="0"/>
              <a:t>Hotel Operator Upgrades Services Through </a:t>
            </a:r>
            <a:br>
              <a:rPr lang="en-IN" dirty="0"/>
            </a:br>
            <a:r>
              <a:rPr lang="en-IN" dirty="0"/>
              <a:t>Cloud Transformation</a:t>
            </a:r>
          </a:p>
        </p:txBody>
      </p:sp>
      <p:sp>
        <p:nvSpPr>
          <p:cNvPr id="31" name="Text Placeholder 30">
            <a:extLst>
              <a:ext uri="{FF2B5EF4-FFF2-40B4-BE49-F238E27FC236}">
                <a16:creationId xmlns:a16="http://schemas.microsoft.com/office/drawing/2014/main" id="{282B275B-0E98-4E97-9E5B-99445CE1E08E}"/>
              </a:ext>
            </a:extLst>
          </p:cNvPr>
          <p:cNvSpPr>
            <a:spLocks noGrp="1"/>
          </p:cNvSpPr>
          <p:nvPr>
            <p:ph type="body" sz="quarter" idx="14"/>
          </p:nvPr>
        </p:nvSpPr>
        <p:spPr/>
        <p:txBody>
          <a:bodyPr/>
          <a:lstStyle/>
          <a:p>
            <a:r>
              <a:rPr lang="en-IN" sz="1200" dirty="0"/>
              <a:t>To meet business demands, Sunburst Hospitality sought a path to continuously modernize its entire IT infrastructure as new technologies evolve.</a:t>
            </a:r>
          </a:p>
        </p:txBody>
      </p:sp>
      <p:sp>
        <p:nvSpPr>
          <p:cNvPr id="32" name="Text Placeholder 31">
            <a:extLst>
              <a:ext uri="{FF2B5EF4-FFF2-40B4-BE49-F238E27FC236}">
                <a16:creationId xmlns:a16="http://schemas.microsoft.com/office/drawing/2014/main" id="{5977FB07-B0E9-49CB-A6E2-5BE338661FD7}"/>
              </a:ext>
            </a:extLst>
          </p:cNvPr>
          <p:cNvSpPr>
            <a:spLocks noGrp="1"/>
          </p:cNvSpPr>
          <p:nvPr>
            <p:ph type="body" sz="quarter" idx="15"/>
          </p:nvPr>
        </p:nvSpPr>
        <p:spPr/>
        <p:txBody>
          <a:bodyPr/>
          <a:lstStyle/>
          <a:p>
            <a:r>
              <a:rPr lang="en-IN" sz="1200" dirty="0"/>
              <a:t>The hotelier migrated to cloud services, transforming its infrastructure to deliver new capabilities with improved performance, availability and future scalability.</a:t>
            </a:r>
          </a:p>
        </p:txBody>
      </p:sp>
      <p:sp>
        <p:nvSpPr>
          <p:cNvPr id="33" name="Text Placeholder 32">
            <a:extLst>
              <a:ext uri="{FF2B5EF4-FFF2-40B4-BE49-F238E27FC236}">
                <a16:creationId xmlns:a16="http://schemas.microsoft.com/office/drawing/2014/main" id="{502AE0E9-0A4F-42FB-84C9-6EC4A2F11C07}"/>
              </a:ext>
            </a:extLst>
          </p:cNvPr>
          <p:cNvSpPr>
            <a:spLocks noGrp="1"/>
          </p:cNvSpPr>
          <p:nvPr>
            <p:ph type="body" sz="quarter" idx="16"/>
          </p:nvPr>
        </p:nvSpPr>
        <p:spPr/>
        <p:txBody>
          <a:bodyPr/>
          <a:lstStyle/>
          <a:p>
            <a:pPr marL="227013" indent="-171450">
              <a:buFont typeface="Arial" panose="020B0604020202020204" pitchFamily="34" charset="0"/>
              <a:buChar char="•"/>
            </a:pPr>
            <a:r>
              <a:rPr lang="en-IN" sz="1200" dirty="0"/>
              <a:t>Eliminates capital expense for new data center</a:t>
            </a:r>
          </a:p>
          <a:p>
            <a:pPr marL="227013" indent="-171450">
              <a:buFont typeface="Arial" panose="020B0604020202020204" pitchFamily="34" charset="0"/>
              <a:buChar char="•"/>
            </a:pPr>
            <a:r>
              <a:rPr lang="en-IN" sz="1200" dirty="0"/>
              <a:t>Requires 50% fewer server licences and fees</a:t>
            </a:r>
          </a:p>
          <a:p>
            <a:pPr marL="227013" indent="-171450">
              <a:buFont typeface="Arial" panose="020B0604020202020204" pitchFamily="34" charset="0"/>
              <a:buChar char="•"/>
            </a:pPr>
            <a:r>
              <a:rPr lang="en-IN" sz="1200" dirty="0"/>
              <a:t>Delivers enhanced productivity tools with Microsoft 365</a:t>
            </a:r>
          </a:p>
          <a:p>
            <a:pPr marL="227013" indent="-171450">
              <a:buFont typeface="Arial" panose="020B0604020202020204" pitchFamily="34" charset="0"/>
              <a:buChar char="•"/>
            </a:pPr>
            <a:r>
              <a:rPr lang="en-IN" sz="1200" dirty="0"/>
              <a:t>Improves collaboration with centralized file storage</a:t>
            </a:r>
          </a:p>
          <a:p>
            <a:pPr marL="227013" indent="-171450">
              <a:buFont typeface="Arial" panose="020B0604020202020204" pitchFamily="34" charset="0"/>
              <a:buChar char="•"/>
            </a:pPr>
            <a:r>
              <a:rPr lang="en-IN" sz="1200" dirty="0"/>
              <a:t>Removes need for additional IT staff</a:t>
            </a:r>
          </a:p>
          <a:p>
            <a:pPr marL="227013" indent="-171450">
              <a:buFont typeface="Arial" panose="020B0604020202020204" pitchFamily="34" charset="0"/>
              <a:buChar char="•"/>
            </a:pPr>
            <a:r>
              <a:rPr lang="en-IN" sz="1200" dirty="0"/>
              <a:t>Allows Sunburst internal IT to focus on business growth</a:t>
            </a:r>
          </a:p>
        </p:txBody>
      </p:sp>
      <p:sp>
        <p:nvSpPr>
          <p:cNvPr id="51" name="Text Placeholder 50">
            <a:extLst>
              <a:ext uri="{FF2B5EF4-FFF2-40B4-BE49-F238E27FC236}">
                <a16:creationId xmlns:a16="http://schemas.microsoft.com/office/drawing/2014/main" id="{B4B77E28-1495-4BAB-A26B-ABE38422E3C3}"/>
              </a:ext>
            </a:extLst>
          </p:cNvPr>
          <p:cNvSpPr>
            <a:spLocks noGrp="1"/>
          </p:cNvSpPr>
          <p:nvPr>
            <p:ph type="body" sz="quarter" idx="20"/>
          </p:nvPr>
        </p:nvSpPr>
        <p:spPr>
          <a:xfrm>
            <a:off x="4267200" y="5443390"/>
            <a:ext cx="7720281" cy="576410"/>
          </a:xfrm>
        </p:spPr>
        <p:txBody>
          <a:bodyPr/>
          <a:lstStyle/>
          <a:p>
            <a:pPr marL="53975" lvl="0" indent="-53975" defTabSz="914400" fontAlgn="auto">
              <a:spcBef>
                <a:spcPts val="0"/>
              </a:spcBef>
              <a:spcAft>
                <a:spcPts val="0"/>
              </a:spcAft>
              <a:buClr>
                <a:srgbClr val="FFFFFF"/>
              </a:buClr>
              <a:defRPr/>
            </a:pPr>
            <a:r>
              <a:rPr lang="en-US" sz="1400" dirty="0">
                <a:solidFill>
                  <a:srgbClr val="FFFFFF"/>
                </a:solidFill>
                <a:ea typeface="Museo Sans For Dell" pitchFamily="2" charset="0"/>
                <a:cs typeface="Arial" panose="020B0604020202020204" pitchFamily="34" charset="0"/>
              </a:rPr>
              <a:t>“Each step forward makes us more competitive and allows us to focus on growing our business, while NTT DATA manages our IT operations in the cloud. In effect, they are my staff.”</a:t>
            </a:r>
          </a:p>
          <a:p>
            <a:pPr marL="88871" lvl="0" indent="-88871" defTabSz="914400" fontAlgn="auto">
              <a:spcBef>
                <a:spcPts val="0"/>
              </a:spcBef>
              <a:spcAft>
                <a:spcPts val="0"/>
              </a:spcAft>
              <a:buClr>
                <a:srgbClr val="FFFFFF"/>
              </a:buClr>
              <a:defRPr/>
            </a:pPr>
            <a:endParaRPr lang="en-US" sz="1400" b="1" i="1" dirty="0">
              <a:solidFill>
                <a:srgbClr val="FFFFFF"/>
              </a:solidFill>
              <a:ea typeface="Museo Sans For Dell" pitchFamily="2" charset="0"/>
              <a:cs typeface="Arial" panose="020B0604020202020204" pitchFamily="34" charset="0"/>
            </a:endParaRPr>
          </a:p>
          <a:p>
            <a:pPr marL="88871" lvl="0" indent="-88871" algn="r" defTabSz="914400" fontAlgn="auto">
              <a:spcBef>
                <a:spcPts val="0"/>
              </a:spcBef>
              <a:spcAft>
                <a:spcPts val="0"/>
              </a:spcAft>
              <a:buClr>
                <a:srgbClr val="FFFFFF"/>
              </a:buClr>
              <a:defRPr/>
            </a:pPr>
            <a:r>
              <a:rPr lang="en-US" i="1" dirty="0">
                <a:solidFill>
                  <a:srgbClr val="FFFFFF"/>
                </a:solidFill>
                <a:ea typeface="Museo Sans For Dell" pitchFamily="2" charset="0"/>
                <a:cs typeface="Arial" panose="020B0604020202020204" pitchFamily="34" charset="0"/>
              </a:rPr>
              <a:t>— Mark Elbaum, Vice President, Information Systems, Sunburst Hospitality</a:t>
            </a:r>
          </a:p>
        </p:txBody>
      </p:sp>
      <p:sp>
        <p:nvSpPr>
          <p:cNvPr id="53" name="Text Placeholder 52">
            <a:extLst>
              <a:ext uri="{FF2B5EF4-FFF2-40B4-BE49-F238E27FC236}">
                <a16:creationId xmlns:a16="http://schemas.microsoft.com/office/drawing/2014/main" id="{E2C1C12E-1F60-4955-A0FF-9A785264480E}"/>
              </a:ext>
            </a:extLst>
          </p:cNvPr>
          <p:cNvSpPr>
            <a:spLocks noGrp="1"/>
          </p:cNvSpPr>
          <p:nvPr>
            <p:ph type="body" sz="quarter" idx="23"/>
          </p:nvPr>
        </p:nvSpPr>
        <p:spPr/>
        <p:txBody>
          <a:bodyPr/>
          <a:lstStyle/>
          <a:p>
            <a:r>
              <a:rPr lang="en-US" dirty="0">
                <a:hlinkClick r:id="rId4">
                  <a:extLst>
                    <a:ext uri="{A12FA001-AC4F-418D-AE19-62706E023703}">
                      <ahyp:hlinkClr xmlns:ahyp="http://schemas.microsoft.com/office/drawing/2018/hyperlinkcolor" val="tx"/>
                    </a:ext>
                  </a:extLst>
                </a:hlinkClick>
              </a:rPr>
              <a:t>READ THE CASE STUDY &gt;&gt;</a:t>
            </a:r>
            <a:endParaRPr lang="en-US" dirty="0"/>
          </a:p>
          <a:p>
            <a:endParaRPr lang="en-US" dirty="0"/>
          </a:p>
        </p:txBody>
      </p:sp>
      <p:sp>
        <p:nvSpPr>
          <p:cNvPr id="15" name="Quote text">
            <a:extLst>
              <a:ext uri="{FF2B5EF4-FFF2-40B4-BE49-F238E27FC236}">
                <a16:creationId xmlns:a16="http://schemas.microsoft.com/office/drawing/2014/main" id="{88A09513-6029-4A83-96DA-BCA8AA2A1B64}"/>
              </a:ext>
            </a:extLst>
          </p:cNvPr>
          <p:cNvSpPr txBox="1">
            <a:spLocks/>
          </p:cNvSpPr>
          <p:nvPr/>
        </p:nvSpPr>
        <p:spPr>
          <a:xfrm>
            <a:off x="-97656" y="3429000"/>
            <a:ext cx="7513139" cy="1335296"/>
          </a:xfrm>
          <a:prstGeom prst="rect">
            <a:avLst/>
          </a:prstGeom>
        </p:spPr>
        <p:txBody>
          <a:bodyPr lIns="0" tIns="0" rIns="0" bIns="0" anchor="ctr"/>
          <a:lstStyle/>
          <a:p>
            <a:pPr marL="88871" marR="0" lvl="0" indent="-88871" algn="l" defTabSz="914400" rtl="0" eaLnBrk="1" fontAlgn="auto" latinLnBrk="0" hangingPunct="1">
              <a:lnSpc>
                <a:spcPct val="100000"/>
              </a:lnSpc>
              <a:spcBef>
                <a:spcPts val="0"/>
              </a:spcBef>
              <a:spcAft>
                <a:spcPts val="0"/>
              </a:spcAft>
              <a:buClr>
                <a:srgbClr val="FFFFFF"/>
              </a:buClr>
              <a:buSzTx/>
              <a:buFontTx/>
              <a:buNone/>
              <a:tabLst/>
              <a:defRPr/>
            </a:pPr>
            <a:endParaRPr kumimoji="1" lang="en-US" sz="1100" b="0" i="1" u="none" strike="noStrike" kern="1200" cap="none" spc="0" normalizeH="0" baseline="0" noProof="0" dirty="0">
              <a:ln>
                <a:noFill/>
              </a:ln>
              <a:solidFill>
                <a:srgbClr val="FFFFFF"/>
              </a:solidFill>
              <a:effectLst/>
              <a:uLnTx/>
              <a:uFillTx/>
              <a:latin typeface="Arial"/>
              <a:ea typeface="Museo Sans For Dell" pitchFamily="2" charset="0"/>
              <a:cs typeface="Arial" panose="020B0604020202020204" pitchFamily="34" charset="0"/>
            </a:endParaRPr>
          </a:p>
        </p:txBody>
      </p:sp>
      <p:pic>
        <p:nvPicPr>
          <p:cNvPr id="19" name="Picture 18">
            <a:extLst>
              <a:ext uri="{FF2B5EF4-FFF2-40B4-BE49-F238E27FC236}">
                <a16:creationId xmlns:a16="http://schemas.microsoft.com/office/drawing/2014/main" id="{2508E104-2A3A-44AC-99B2-D1CE7861808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834255" y="550324"/>
            <a:ext cx="1080877" cy="546910"/>
          </a:xfrm>
          <a:prstGeom prst="rect">
            <a:avLst/>
          </a:prstGeom>
        </p:spPr>
      </p:pic>
    </p:spTree>
    <p:extLst>
      <p:ext uri="{BB962C8B-B14F-4D97-AF65-F5344CB8AC3E}">
        <p14:creationId xmlns:p14="http://schemas.microsoft.com/office/powerpoint/2010/main" val="583482541"/>
      </p:ext>
    </p:extLst>
  </p:cSld>
  <p:clrMapOvr>
    <a:masterClrMapping/>
  </p:clrMapOvr>
</p:sld>
</file>

<file path=ppt/theme/theme1.xml><?xml version="1.0" encoding="utf-8"?>
<a:theme xmlns:a="http://schemas.openxmlformats.org/drawingml/2006/main" name="Title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no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C6CAC3C-59C1-40BD-8648-86233CDB4D40}" vid="{8A01E33B-79B1-4A88-827C-90EE5BB83B07}"/>
    </a:ext>
  </a:extLst>
</a:theme>
</file>

<file path=ppt/theme/theme2.xml><?xml version="1.0" encoding="utf-8"?>
<a:theme xmlns:a="http://schemas.openxmlformats.org/drawingml/2006/main" name="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C6CAC3C-59C1-40BD-8648-86233CDB4D40}" vid="{32A8F719-9E1D-4AB3-8B12-85C549BBE1AF}"/>
    </a:ext>
  </a:extLst>
</a:theme>
</file>

<file path=ppt/theme/theme3.xml><?xml version="1.0" encoding="utf-8"?>
<a:theme xmlns:a="http://schemas.openxmlformats.org/drawingml/2006/main" name="Divider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C6CAC3C-59C1-40BD-8648-86233CDB4D40}" vid="{8DA822CD-A7EE-4CAE-9F57-9B30D831F357}"/>
    </a:ext>
  </a:extLst>
</a:theme>
</file>

<file path=ppt/theme/theme4.xml><?xml version="1.0" encoding="utf-8"?>
<a:theme xmlns:a="http://schemas.openxmlformats.org/drawingml/2006/main" name="Closing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C6CAC3C-59C1-40BD-8648-86233CDB4D40}" vid="{863737DB-D3E9-4907-90AF-FE1C498A999D}"/>
    </a:ext>
  </a:extLst>
</a:theme>
</file>

<file path=ppt/theme/theme5.xml><?xml version="1.0" encoding="utf-8"?>
<a:theme xmlns:a="http://schemas.openxmlformats.org/drawingml/2006/main" name="1_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2020.potx" id="{DA333F01-C82D-45D1-A260-C1837AF8FC07}" vid="{0521A6B9-75F9-441C-BEDC-6293976E021C}"/>
    </a:ext>
  </a:extLst>
</a:theme>
</file>

<file path=ppt/theme/theme6.xml><?xml version="1.0" encoding="utf-8"?>
<a:theme xmlns:a="http://schemas.openxmlformats.org/drawingml/2006/main" name="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NTTD Case Stud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TT DATA Services Presentation Template-2020.potx" id="{DA333F01-C82D-45D1-A260-C1837AF8FC07}" vid="{0521A6B9-75F9-441C-BEDC-6293976E021C}"/>
    </a:ext>
  </a:extLst>
</a:theme>
</file>

<file path=ppt/theme/theme7.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914045BB87554FBB8598C8659C1BF8" ma:contentTypeVersion="15" ma:contentTypeDescription="Create a new document." ma:contentTypeScope="" ma:versionID="d4458c26a0df285a56c56f3630586053">
  <xsd:schema xmlns:xsd="http://www.w3.org/2001/XMLSchema" xmlns:xs="http://www.w3.org/2001/XMLSchema" xmlns:p="http://schemas.microsoft.com/office/2006/metadata/properties" xmlns:ns2="f6083f01-a068-47f1-8adf-70eb39868ea3" xmlns:ns3="fe39a376-d69a-42bf-9fc5-21fd93f6fe2e" xmlns:ns4="88277476-d7b8-4914-a8c1-9da81a4263ec" targetNamespace="http://schemas.microsoft.com/office/2006/metadata/properties" ma:root="true" ma:fieldsID="420d43d1c53d544c478e1bce1818d880" ns2:_="" ns3:_="" ns4:_="">
    <xsd:import namespace="f6083f01-a068-47f1-8adf-70eb39868ea3"/>
    <xsd:import namespace="fe39a376-d69a-42bf-9fc5-21fd93f6fe2e"/>
    <xsd:import namespace="88277476-d7b8-4914-a8c1-9da81a4263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83f01-a068-47f1-8adf-70eb39868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6ec8287-7dca-4284-bf64-ff5b888be50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e39a376-d69a-42bf-9fc5-21fd93f6fe2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277476-d7b8-4914-a8c1-9da81a4263e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2ef8ca2-3d9f-48c4-b01e-540bc7072f74}" ma:internalName="TaxCatchAll" ma:showField="CatchAllData" ma:web="fe39a376-d69a-42bf-9fc5-21fd93f6fe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6083f01-a068-47f1-8adf-70eb39868ea3">
      <Terms xmlns="http://schemas.microsoft.com/office/infopath/2007/PartnerControls"/>
    </lcf76f155ced4ddcb4097134ff3c332f>
    <TaxCatchAll xmlns="88277476-d7b8-4914-a8c1-9da81a4263ec">
      <Value>1172</Value>
      <Value>966</Value>
      <Value>1168</Value>
      <Value>1201</Value>
      <Value>1382</Value>
      <Value>952</Value>
    </TaxCatchAl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ABA2E3-5FAA-4D47-86EC-61544C6A9EE7}"/>
</file>

<file path=customXml/itemProps2.xml><?xml version="1.0" encoding="utf-8"?>
<ds:datastoreItem xmlns:ds="http://schemas.openxmlformats.org/officeDocument/2006/customXml" ds:itemID="{CC7D18D6-1BF9-484F-9FF5-6BF0BC2C2AE0}">
  <ds:schemaRefs>
    <ds:schemaRef ds:uri="http://schemas.microsoft.com/office/2006/metadata/properties"/>
    <ds:schemaRef ds:uri="http://schemas.microsoft.com/office/infopath/2007/PartnerControls"/>
    <ds:schemaRef ds:uri="3551b45e-4d07-496d-b717-30c36ee5537f"/>
    <ds:schemaRef ds:uri="bc26e2ee-b72c-4c6e-a116-d9d1821b33eb"/>
    <ds:schemaRef ds:uri="90ff5c09-30bd-42fb-9951-609a932545df"/>
  </ds:schemaRefs>
</ds:datastoreItem>
</file>

<file path=customXml/itemProps3.xml><?xml version="1.0" encoding="utf-8"?>
<ds:datastoreItem xmlns:ds="http://schemas.openxmlformats.org/officeDocument/2006/customXml" ds:itemID="{D348519F-9201-4439-8306-45AB9E96A0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Cloud Transformation Case Studies</Template>
  <TotalTime>44</TotalTime>
  <Words>162</Words>
  <Application>Microsoft Office PowerPoint</Application>
  <PresentationFormat>Widescreen</PresentationFormat>
  <Paragraphs>15</Paragraphs>
  <Slides>1</Slides>
  <Notes>0</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1</vt:i4>
      </vt:variant>
    </vt:vector>
  </HeadingPairs>
  <TitlesOfParts>
    <vt:vector size="10" baseType="lpstr">
      <vt:lpstr>HGPGothicE</vt:lpstr>
      <vt:lpstr>Arial</vt:lpstr>
      <vt:lpstr>Calibri</vt:lpstr>
      <vt:lpstr>Title Slides</vt:lpstr>
      <vt:lpstr>Branded Header - Human (BH-H)</vt:lpstr>
      <vt:lpstr>Divider Slides</vt:lpstr>
      <vt:lpstr>Closing Slides</vt:lpstr>
      <vt:lpstr>1_Branded Header - Human (BH-H)</vt:lpstr>
      <vt:lpstr>Branded Header - Human (BH-H)</vt:lpstr>
      <vt:lpstr>Hotel Operator Upgrades Services Through  Cloud Transformation</vt:lpstr>
    </vt:vector>
  </TitlesOfParts>
  <Company>NTT DATA,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Hotel Operator Upgrades Services Through  Cloud Transformation</dc:title>
  <dc:subject>NTT DATA PowerPoint Template</dc:subject>
  <dc:creator>Reed, Ryan</dc:creator>
  <cp:keywords>Template;Corporate/Brand</cp:keywords>
  <cp:lastModifiedBy>Lloyd, Adam</cp:lastModifiedBy>
  <cp:revision>5</cp:revision>
  <cp:lastPrinted>2016-10-07T04:27:25Z</cp:lastPrinted>
  <dcterms:created xsi:type="dcterms:W3CDTF">2021-09-23T16:56:59Z</dcterms:created>
  <dcterms:modified xsi:type="dcterms:W3CDTF">2023-06-26T16:27:50Z</dcterms:modified>
  <cp:version>1.5</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0x010100E9914045BB87554FBB8598C8659C1BF8</vt:lpwstr>
  </property>
  <property fmtid="{D5CDD505-2E9C-101B-9397-08002B2CF9AE}" pid="3" name="Document Creator">
    <vt:lpwstr/>
  </property>
  <property fmtid="{D5CDD505-2E9C-101B-9397-08002B2CF9AE}" pid="4" name="TitusGUID">
    <vt:lpwstr>58bce1d1-9182-4495-a305-9a4ba1e0f5de</vt:lpwstr>
  </property>
  <property fmtid="{D5CDD505-2E9C-101B-9397-08002B2CF9AE}" pid="5" name="Classification">
    <vt:lpwstr>No Restrictions</vt:lpwstr>
  </property>
  <property fmtid="{D5CDD505-2E9C-101B-9397-08002B2CF9AE}" pid="6" name="Document Editor">
    <vt:lpwstr/>
  </property>
  <property fmtid="{D5CDD505-2E9C-101B-9397-08002B2CF9AE}" pid="7" name="Sublabels">
    <vt:lpwstr/>
  </property>
  <property fmtid="{D5CDD505-2E9C-101B-9397-08002B2CF9AE}" pid="8" name="Business Unit">
    <vt:lpwstr>EA</vt:lpwstr>
  </property>
  <property fmtid="{D5CDD505-2E9C-101B-9397-08002B2CF9AE}" pid="9" name="Client Executive">
    <vt:lpwstr/>
  </property>
  <property fmtid="{D5CDD505-2E9C-101B-9397-08002B2CF9AE}" pid="10" name="_ExtendedDescription">
    <vt:lpwstr/>
  </property>
  <property fmtid="{D5CDD505-2E9C-101B-9397-08002B2CF9AE}" pid="11" name="Digital_x0020_Offerings_x0020__x002d__x0020_Vertical">
    <vt:lpwstr/>
  </property>
  <property fmtid="{D5CDD505-2E9C-101B-9397-08002B2CF9AE}" pid="12" name="jdea2b503ec449b4a2e4b969f8407188">
    <vt:lpwstr/>
  </property>
  <property fmtid="{D5CDD505-2E9C-101B-9397-08002B2CF9AE}" pid="13" name="le11f2964383494aa1b847eee6f6570e">
    <vt:lpwstr/>
  </property>
  <property fmtid="{D5CDD505-2E9C-101B-9397-08002B2CF9AE}" pid="14" name="n468e1141b5744c1b1cd8b58660bc260">
    <vt:lpwstr>Travel ＆ Hospitality|66b843b2-dceb-4d7a-b526-91b778bcf545</vt:lpwstr>
  </property>
  <property fmtid="{D5CDD505-2E9C-101B-9397-08002B2CF9AE}" pid="15" name="j57eb5f75ba14331b5c88775ee4225ea">
    <vt:lpwstr>Hybrid Infrastructure Managed Services|b815390e-f814-4ce2-9408-bb84331e7d33</vt:lpwstr>
  </property>
  <property fmtid="{D5CDD505-2E9C-101B-9397-08002B2CF9AE}" pid="16" name="pf6ea0f640ca4086b3379b26eac71dde">
    <vt:lpwstr>Case Study|1a366a99-45b1-4579-a590-b3a12be3de6b</vt:lpwstr>
  </property>
  <property fmtid="{D5CDD505-2E9C-101B-9397-08002B2CF9AE}" pid="17" name="Sales_x0020_Stage">
    <vt:lpwstr/>
  </property>
  <property fmtid="{D5CDD505-2E9C-101B-9397-08002B2CF9AE}" pid="18" name="p75538bb9757404e88a7829c85a1ed90">
    <vt:lpwstr/>
  </property>
  <property fmtid="{D5CDD505-2E9C-101B-9397-08002B2CF9AE}" pid="19" name="ifbd129e445747c99996cea1b8a79f55">
    <vt:lpwstr/>
  </property>
  <property fmtid="{D5CDD505-2E9C-101B-9397-08002B2CF9AE}" pid="20" name="Digital_x0020_Offerings_x0020__x002d__x0020_Sub_x002d_Service">
    <vt:lpwstr/>
  </property>
  <property fmtid="{D5CDD505-2E9C-101B-9397-08002B2CF9AE}" pid="21" name="Artifact Type">
    <vt:lpwstr>966;#Case Study|1a366a99-45b1-4579-a590-b3a12be3de6b</vt:lpwstr>
  </property>
  <property fmtid="{D5CDD505-2E9C-101B-9397-08002B2CF9AE}" pid="22" name="kaaebd57c955488dbe4efe662d9a4bd6">
    <vt:lpwstr/>
  </property>
  <property fmtid="{D5CDD505-2E9C-101B-9397-08002B2CF9AE}" pid="23" name="Offering_x0028_s_x0029_">
    <vt:lpwstr/>
  </property>
  <property fmtid="{D5CDD505-2E9C-101B-9397-08002B2CF9AE}" pid="24" name="Portfolio">
    <vt:lpwstr/>
  </property>
  <property fmtid="{D5CDD505-2E9C-101B-9397-08002B2CF9AE}" pid="25" name="Digital_x0020_Offerings_x0020__x002d__x0020_Service">
    <vt:lpwstr/>
  </property>
  <property fmtid="{D5CDD505-2E9C-101B-9397-08002B2CF9AE}" pid="26" name="TaxCatchAll">
    <vt:lpwstr>1172;#Travel ＆ Hospitality|66b843b2-dceb-4d7a-b526-91b778bcf545;#966;#Case Study|1a366a99-45b1-4579-a590-b3a12be3de6b;#1168;#Hybrid Infrastructure Managed Services|b815390e-f814-4ce2-9408-bb84331e7d33;#1201;#Private Cloud as-a-Service|b55d66aa-ae59-49ab-a716-5e87bad3595a;#1382;#Sunburst Hospitality|29432d3f-432b-4597-880d-484701ff860b;#952;#NTT Data Dedicated Cloud (NDC)|7ac33202-e498-4721-a2d5-4dcff1486fe8</vt:lpwstr>
  </property>
  <property fmtid="{D5CDD505-2E9C-101B-9397-08002B2CF9AE}" pid="27" name="Topic0">
    <vt:lpwstr/>
  </property>
  <property fmtid="{D5CDD505-2E9C-101B-9397-08002B2CF9AE}" pid="28" name="ja4f48277bea41878f004f86f7b8de80">
    <vt:lpwstr>NTT Data Dedicated Cloud (NDC)|7ac33202-e498-4721-a2d5-4dcff1486fe8</vt:lpwstr>
  </property>
  <property fmtid="{D5CDD505-2E9C-101B-9397-08002B2CF9AE}" pid="29" name="i87d9ac449e74a3a8792b67c02985655">
    <vt:lpwstr>Private Cloud as-a-Service|b55d66aa-ae59-49ab-a716-5e87bad3595a</vt:lpwstr>
  </property>
  <property fmtid="{D5CDD505-2E9C-101B-9397-08002B2CF9AE}" pid="30" name="Capability">
    <vt:lpwstr/>
  </property>
  <property fmtid="{D5CDD505-2E9C-101B-9397-08002B2CF9AE}" pid="31" name="Digital_x0020_Offerings_x0020__x002d__x0020_Customer">
    <vt:lpwstr/>
  </property>
  <property fmtid="{D5CDD505-2E9C-101B-9397-08002B2CF9AE}" pid="32" name="Offering(s)">
    <vt:lpwstr>1168;#Hybrid Infrastructure Managed Services|b815390e-f814-4ce2-9408-bb84331e7d33</vt:lpwstr>
  </property>
  <property fmtid="{D5CDD505-2E9C-101B-9397-08002B2CF9AE}" pid="33" name="Digital Offerings - Customer">
    <vt:lpwstr/>
  </property>
  <property fmtid="{D5CDD505-2E9C-101B-9397-08002B2CF9AE}" pid="34" name="Digital Offerings - Sub-Service">
    <vt:lpwstr>952;#NTT Data Dedicated Cloud (NDC)|7ac33202-e498-4721-a2d5-4dcff1486fe8</vt:lpwstr>
  </property>
  <property fmtid="{D5CDD505-2E9C-101B-9397-08002B2CF9AE}" pid="35" name="Sales Stage">
    <vt:lpwstr/>
  </property>
  <property fmtid="{D5CDD505-2E9C-101B-9397-08002B2CF9AE}" pid="36" name="Digital Offerings - Service">
    <vt:lpwstr>1201;#Private Cloud as-a-Service|b55d66aa-ae59-49ab-a716-5e87bad3595a</vt:lpwstr>
  </property>
  <property fmtid="{D5CDD505-2E9C-101B-9397-08002B2CF9AE}" pid="37" name="Digital Offerings - Vertical">
    <vt:lpwstr>1172;#Travel ＆ Hospitality|66b843b2-dceb-4d7a-b526-91b778bcf545</vt:lpwstr>
  </property>
  <property fmtid="{D5CDD505-2E9C-101B-9397-08002B2CF9AE}" pid="38" name="ContentManager0">
    <vt:lpwstr>21;#Bonnie.S.Watson@nttdata.com</vt:lpwstr>
  </property>
  <property fmtid="{D5CDD505-2E9C-101B-9397-08002B2CF9AE}" pid="39" name="ContentManager">
    <vt:lpwstr/>
  </property>
  <property fmtid="{D5CDD505-2E9C-101B-9397-08002B2CF9AE}" pid="40" name="Hyperlink">
    <vt:lpwstr>https://us.nttdata.com/en/case-studies/sunburst-hospitality-client-story, Hotel Operator Upgrades Services Through Cloud Transformation</vt:lpwstr>
  </property>
  <property fmtid="{D5CDD505-2E9C-101B-9397-08002B2CF9AE}" pid="41" name="Offering">
    <vt:lpwstr>;#Hybrid Infrastructure Managed Services (HIMS);#</vt:lpwstr>
  </property>
  <property fmtid="{D5CDD505-2E9C-101B-9397-08002B2CF9AE}" pid="42" name="Vertical">
    <vt:lpwstr>;#Travel &amp; Hospitality;#</vt:lpwstr>
  </property>
  <property fmtid="{D5CDD505-2E9C-101B-9397-08002B2CF9AE}" pid="43" name="Artifacts">
    <vt:lpwstr>Case Study</vt:lpwstr>
  </property>
  <property fmtid="{D5CDD505-2E9C-101B-9397-08002B2CF9AE}" pid="44" name="ArtifactLevel">
    <vt:lpwstr>;#Service;#</vt:lpwstr>
  </property>
  <property fmtid="{D5CDD505-2E9C-101B-9397-08002B2CF9AE}" pid="45" name="NTT DATA Client">
    <vt:lpwstr>1382;#Sunburst Hospitality|29432d3f-432b-4597-880d-484701ff860b</vt:lpwstr>
  </property>
  <property fmtid="{D5CDD505-2E9C-101B-9397-08002B2CF9AE}" pid="46" name="Artifact Type Display Order0">
    <vt:lpwstr>16 Case Study</vt:lpwstr>
  </property>
  <property fmtid="{D5CDD505-2E9C-101B-9397-08002B2CF9AE}" pid="47" name="Marketing Contact0">
    <vt:lpwstr>32</vt:lpwstr>
  </property>
  <property fmtid="{D5CDD505-2E9C-101B-9397-08002B2CF9AE}" pid="48" name="First Release">
    <vt:filetime>2020-07-08T07:00:00Z</vt:filetime>
  </property>
  <property fmtid="{D5CDD505-2E9C-101B-9397-08002B2CF9AE}" pid="49" name="AssetExpiryDate0">
    <vt:filetime>2024-03-31T07:00:00Z</vt:filetime>
  </property>
  <property fmtid="{D5CDD505-2E9C-101B-9397-08002B2CF9AE}" pid="50" name="Recency">
    <vt:lpwstr>Revalidated</vt:lpwstr>
  </property>
  <property fmtid="{D5CDD505-2E9C-101B-9397-08002B2CF9AE}" pid="51" name="Client">
    <vt:lpwstr>Sunburst Hospitality</vt:lpwstr>
  </property>
  <property fmtid="{D5CDD505-2E9C-101B-9397-08002B2CF9AE}" pid="52" name="AssetExpiryDate">
    <vt:filetime>2024-03-31T07:00:00Z</vt:filetime>
  </property>
  <property fmtid="{D5CDD505-2E9C-101B-9397-08002B2CF9AE}" pid="53" name="Sub Service">
    <vt:lpwstr>;#NTT DATA Dedicated Cloud - NDC (Private Cloud as-a Service - HIMS);#</vt:lpwstr>
  </property>
  <property fmtid="{D5CDD505-2E9C-101B-9397-08002B2CF9AE}" pid="54" name="Service">
    <vt:lpwstr>;#Private Cloud as-a Service (HIMS);#</vt:lpwstr>
  </property>
  <property fmtid="{D5CDD505-2E9C-101B-9397-08002B2CF9AE}" pid="55" name="Artifact Type Display Order">
    <vt:lpwstr>16 Case Study</vt:lpwstr>
  </property>
  <property fmtid="{D5CDD505-2E9C-101B-9397-08002B2CF9AE}" pid="56" name="Marketing Contact">
    <vt:lpwstr>32;#Daly, Casey</vt:lpwstr>
  </property>
  <property fmtid="{D5CDD505-2E9C-101B-9397-08002B2CF9AE}" pid="57" name="Contact">
    <vt:lpwstr/>
  </property>
  <property fmtid="{D5CDD505-2E9C-101B-9397-08002B2CF9AE}" pid="58" name="ContentOwner">
    <vt:lpwstr>32;#Casey.Daly@nttdata.com</vt:lpwstr>
  </property>
  <property fmtid="{D5CDD505-2E9C-101B-9397-08002B2CF9AE}" pid="59" name="Artifact Owner">
    <vt:lpwstr>32;#Daly, Casey</vt:lpwstr>
  </property>
  <property fmtid="{D5CDD505-2E9C-101B-9397-08002B2CF9AE}" pid="60" name="Content Team Contact">
    <vt:lpwstr>21;#Watson, Bonnie S</vt:lpwstr>
  </property>
  <property fmtid="{D5CDD505-2E9C-101B-9397-08002B2CF9AE}" pid="61" name="eab7b00098d045bb867762f9eef290f1">
    <vt:lpwstr>Hybrid Infrastructure Managed Services|b815390e-f814-4ce2-9408-bb84331e7d33</vt:lpwstr>
  </property>
  <property fmtid="{D5CDD505-2E9C-101B-9397-08002B2CF9AE}" pid="62" name="New Offering(s)">
    <vt:lpwstr>1168;#Hybrid Infrastructure Managed Services|b815390e-f814-4ce2-9408-bb84331e7d33</vt:lpwstr>
  </property>
  <property fmtid="{D5CDD505-2E9C-101B-9397-08002B2CF9AE}" pid="63" name="Originating Company">
    <vt:lpwstr>Dell Services, LLC</vt:lpwstr>
  </property>
  <property fmtid="{D5CDD505-2E9C-101B-9397-08002B2CF9AE}" pid="64" name="Artifact Level">
    <vt:lpwstr>;#Service;#</vt:lpwstr>
  </property>
</Properties>
</file>