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  <p:sldMasterId id="2147483843" r:id="rId5"/>
  </p:sldMasterIdLst>
  <p:notesMasterIdLst>
    <p:notesMasterId r:id="rId7"/>
  </p:notesMasterIdLst>
  <p:handoutMasterIdLst>
    <p:handoutMasterId r:id="rId8"/>
  </p:handoutMasterIdLst>
  <p:sldIdLst>
    <p:sldId id="354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36" userDrawn="1">
          <p15:clr>
            <a:srgbClr val="A4A3A4"/>
          </p15:clr>
        </p15:guide>
        <p15:guide id="4" pos="3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izumi" initials="k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85C1"/>
    <a:srgbClr val="2C2C2C"/>
    <a:srgbClr val="1B1B1B"/>
    <a:srgbClr val="494949"/>
    <a:srgbClr val="471935"/>
    <a:srgbClr val="6D9644"/>
    <a:srgbClr val="9E3A22"/>
    <a:srgbClr val="006E9A"/>
    <a:srgbClr val="C89D00"/>
    <a:srgbClr val="0B15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590" autoAdjust="0"/>
  </p:normalViewPr>
  <p:slideViewPr>
    <p:cSldViewPr snapToGrid="0" snapToObjects="1">
      <p:cViewPr varScale="1">
        <p:scale>
          <a:sx n="107" d="100"/>
          <a:sy n="107" d="100"/>
        </p:scale>
        <p:origin x="612" y="102"/>
      </p:cViewPr>
      <p:guideLst>
        <p:guide orient="horz" pos="2160"/>
        <p:guide pos="3840"/>
        <p:guide pos="3936"/>
        <p:guide pos="37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6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C1A331-5310-4818-AC10-A0B358F26D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DB457-D9C3-46A5-B6FD-5589255DE6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D2DB2-69CE-4E4C-A9C5-74599D4C580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74CB9-3962-4959-8590-B7B276897D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C9A24-3C0F-477A-B9F2-1DAE94A4A8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D46FD-6AF1-461B-A28A-AC789C653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4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7B8588-1665-0A4A-AD47-68FFFFC620D1}" type="datetimeFigureOut">
              <a:rPr lang="ja-JP" altLang="en-US" smtClean="0"/>
              <a:pPr/>
              <a:t>2023/6/26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9AAED7-EB68-B44B-A29A-E9CFE7A114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39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C (White NTT DAT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" y="-1400"/>
            <a:ext cx="12192119" cy="4725800"/>
          </a:xfrm>
          <a:prstGeom prst="rect">
            <a:avLst/>
          </a:prstGeom>
        </p:spPr>
      </p:pic>
      <p:sp>
        <p:nvSpPr>
          <p:cNvPr id="14" name="正方形/長方形 13"/>
          <p:cNvSpPr/>
          <p:nvPr userDrawn="1"/>
        </p:nvSpPr>
        <p:spPr>
          <a:xfrm>
            <a:off x="0" y="4724400"/>
            <a:ext cx="12192119" cy="214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b="0" i="0" dirty="0">
              <a:latin typeface="HGPGothicE" charset="-128"/>
              <a:ea typeface="HGPGothicE" charset="-128"/>
            </a:endParaRPr>
          </a:p>
        </p:txBody>
      </p:sp>
      <p:sp>
        <p:nvSpPr>
          <p:cNvPr id="27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3575999" y="5839504"/>
            <a:ext cx="7092002" cy="1011600"/>
          </a:xfrm>
          <a:prstGeom prst="rect">
            <a:avLst/>
          </a:prstGeom>
          <a:effectLst/>
        </p:spPr>
        <p:txBody>
          <a:bodyPr rIns="274320" anchor="ctr">
            <a:normAutofit/>
          </a:bodyPr>
          <a:lstStyle>
            <a:lvl1pPr marL="0" marR="0" indent="0" algn="l" defTabSz="609555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1400" b="0" i="0" baseline="0">
                <a:solidFill>
                  <a:srgbClr val="FFFFFF"/>
                </a:solidFill>
                <a:latin typeface="+mn-lt"/>
                <a:ea typeface="HGPGothicE" charset="-128"/>
                <a:cs typeface="HGPGothicE" charset="-128"/>
              </a:defRPr>
            </a:lvl1pPr>
            <a:lvl2pPr marL="609555" indent="0">
              <a:buNone/>
              <a:defRPr sz="140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2pPr>
            <a:lvl3pPr marL="1219110" indent="0">
              <a:buNone/>
              <a:defRPr sz="140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3pPr>
            <a:lvl4pPr marL="182866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1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77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32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88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43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09555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ja-JP" dirty="0"/>
              <a:t>&lt;MM/DD/YYYY&gt;</a:t>
            </a:r>
            <a:br>
              <a:rPr lang="en-US" altLang="ja-JP" dirty="0"/>
            </a:br>
            <a:r>
              <a:rPr lang="en-US" altLang="ja-JP" dirty="0"/>
              <a:t>&lt;NTT DATA, Inc.&gt;</a:t>
            </a:r>
            <a:br>
              <a:rPr lang="en-US" altLang="ja-JP" dirty="0"/>
            </a:br>
            <a:r>
              <a:rPr lang="en-US" altLang="ja-JP" dirty="0"/>
              <a:t>&lt;XXXXXXXXXXXX&gt;</a:t>
            </a:r>
          </a:p>
        </p:txBody>
      </p:sp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3575999" y="4770296"/>
            <a:ext cx="7092002" cy="990000"/>
          </a:xfrm>
          <a:prstGeom prst="rect">
            <a:avLst/>
          </a:prstGeom>
          <a:effectLst/>
        </p:spPr>
        <p:txBody>
          <a:bodyPr rIns="274320" anchor="ctr">
            <a:normAutofit/>
          </a:bodyPr>
          <a:lstStyle>
            <a:lvl1pPr>
              <a:defRPr lang="en-US" altLang="ja-JP" sz="2000" spc="0" dirty="0" smtClean="0">
                <a:solidFill>
                  <a:srgbClr val="FFFFFF"/>
                </a:solidFill>
                <a:latin typeface="+mj-lt"/>
              </a:defRPr>
            </a:lvl1pPr>
          </a:lstStyle>
          <a:p>
            <a:pPr marL="0" lvl="0" indent="0" fontAlgn="ctr">
              <a:spcBef>
                <a:spcPts val="0"/>
              </a:spcBef>
              <a:buFont typeface="Arial" pitchFamily="34" charset="0"/>
              <a:buNone/>
            </a:pPr>
            <a:r>
              <a:rPr kumimoji="1" lang="en-US" altLang="ja-JP" dirty="0"/>
              <a:t>[Title]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F996963-4A1F-8846-B376-4BC33022D1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06503" y="253134"/>
            <a:ext cx="2635200" cy="9028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73C8BAF-CD2F-48D5-AFFF-51A20BD31040}"/>
              </a:ext>
            </a:extLst>
          </p:cNvPr>
          <p:cNvSpPr txBox="1"/>
          <p:nvPr userDrawn="1"/>
        </p:nvSpPr>
        <p:spPr>
          <a:xfrm>
            <a:off x="9067800" y="6544699"/>
            <a:ext cx="2819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sz="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2022 NTT DATA, Inc. All rights reserved.</a:t>
            </a:r>
            <a:endParaRPr lang="en-US" dirty="0"/>
          </a:p>
        </p:txBody>
      </p:sp>
      <p:pic>
        <p:nvPicPr>
          <p:cNvPr id="9" name="図 17">
            <a:extLst>
              <a:ext uri="{FF2B5EF4-FFF2-40B4-BE49-F238E27FC236}">
                <a16:creationId xmlns:a16="http://schemas.microsoft.com/office/drawing/2014/main" id="{F726A3C3-B8A5-43F5-948F-FCDA2DECB2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3555998" cy="640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97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3D873-0981-44B3-9F23-FE6A66F25CCB}"/>
              </a:ext>
            </a:extLst>
          </p:cNvPr>
          <p:cNvSpPr/>
          <p:nvPr userDrawn="1"/>
        </p:nvSpPr>
        <p:spPr bwMode="gray">
          <a:xfrm>
            <a:off x="4060824" y="1981200"/>
            <a:ext cx="4067176" cy="35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F5A84BC-8CC7-416E-9A02-8994A246FE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4F236D9-79B7-45F4-A450-3A5A22D976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2800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2C69F86-EB6F-4E6A-A481-EF2943D418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4265612" y="3419022"/>
            <a:ext cx="3657600" cy="752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2265DCB-702C-4B39-866D-759DBA9B8E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white">
          <a:xfrm>
            <a:off x="4265612" y="4267200"/>
            <a:ext cx="3657600" cy="7266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229CF78-FD03-4D68-8B06-A070ACC25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3E5A779-8138-44AD-8594-A3305B7734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C64B3573-DB9B-417D-84AB-8F4B04643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69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Imag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7200"/>
            <a:ext cx="121920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EF93357-ACE0-401E-B673-E62DD3B4B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4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Band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28220791-D495-4D87-90C8-E922F6083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12192000" cy="33782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82ECDED-16BD-46CC-9E54-CE94F637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5BC33B8-03C1-47C6-B7A6-54A6697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06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C9BE3FE6-9FC6-4E4C-81A7-708EDE576B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1" y="549046"/>
            <a:ext cx="6192982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sz="17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Generic Description of Client, Business Impact and Solution (Title Case)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0DB331-BCC2-4933-82DD-8532EA7B4D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14800" y="5195465"/>
            <a:ext cx="8077200" cy="1060839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marL="168275" lvl="0" algn="l"/>
            <a:r>
              <a:rPr lang="en-US" sz="1800" dirty="0"/>
              <a:t>For the development of unnamed “Success Stories” only – call-out</a:t>
            </a:r>
          </a:p>
        </p:txBody>
      </p:sp>
      <p:graphicFrame>
        <p:nvGraphicFramePr>
          <p:cNvPr id="22" name="Body Copy">
            <a:extLst>
              <a:ext uri="{FF2B5EF4-FFF2-40B4-BE49-F238E27FC236}">
                <a16:creationId xmlns:a16="http://schemas.microsoft.com/office/drawing/2014/main" id="{A6CCE194-E3D7-42A6-A0C2-919E02329EE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82425233"/>
              </p:ext>
            </p:extLst>
          </p:nvPr>
        </p:nvGraphicFramePr>
        <p:xfrm>
          <a:off x="4419600" y="1135256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8F8537E-F964-4D4E-85EA-838DFDD765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19599" y="1620785"/>
            <a:ext cx="2359152" cy="3886200"/>
          </a:xfrm>
          <a:prstGeom prst="rect">
            <a:avLst/>
          </a:prstGeom>
        </p:spPr>
        <p:txBody>
          <a:bodyPr lIns="0"/>
          <a:lstStyle>
            <a:lvl1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050"/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lang="en-GB" sz="1050" dirty="0"/>
              <a:t>Business need</a:t>
            </a:r>
          </a:p>
          <a:p>
            <a:endParaRPr lang="en-GB" sz="1050" dirty="0"/>
          </a:p>
          <a:p>
            <a:endParaRPr lang="en-GB" sz="1050" dirty="0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D4E5F558-C254-4ED5-AFA1-A94DD29FC6B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81825" y="1620785"/>
            <a:ext cx="2359152" cy="3886200"/>
          </a:xfrm>
          <a:prstGeom prst="rect">
            <a:avLst/>
          </a:prstGeom>
        </p:spPr>
        <p:txBody>
          <a:bodyPr lIns="0"/>
          <a:lstStyle>
            <a:lvl1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kumimoji="1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Solution</a:t>
            </a:r>
            <a:endParaRPr lang="en-US" sz="1050" dirty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08374D14-DD3C-44D3-95B4-C80AE5428D7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8048" y="1620785"/>
            <a:ext cx="2359152" cy="3886200"/>
          </a:xfrm>
          <a:prstGeom prst="rect">
            <a:avLst/>
          </a:prstGeom>
        </p:spPr>
        <p:txBody>
          <a:bodyPr lIns="0"/>
          <a:lstStyle>
            <a:lvl1pPr marL="166688" indent="-111125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lvl="0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444444"/>
                </a:solidFill>
                <a:ea typeface="Museo Sans For Dell" pitchFamily="2" charset="0"/>
              </a:rPr>
              <a:t>Outcomes</a:t>
            </a: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EB833212-6746-46AE-9C2A-36AB0240B3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7273" y="6361631"/>
            <a:ext cx="1385455" cy="46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198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30090F6-DCC4-4D36-8C94-183E108D8C49}"/>
              </a:ext>
            </a:extLst>
          </p:cNvPr>
          <p:cNvSpPr/>
          <p:nvPr userDrawn="1"/>
        </p:nvSpPr>
        <p:spPr>
          <a:xfrm>
            <a:off x="4114800" y="5208431"/>
            <a:ext cx="8083677" cy="10607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00699619"/>
              </p:ext>
            </p:extLst>
          </p:nvPr>
        </p:nvGraphicFramePr>
        <p:xfrm>
          <a:off x="4419600" y="1231508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549046"/>
            <a:ext cx="6414655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sz="1800" b="1" dirty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Published Case Study Headline in Title Case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599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050">
                <a:solidFill>
                  <a:schemeClr val="tx1"/>
                </a:solidFill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GB" sz="1050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81825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8048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55563" indent="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Tx/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marR="0" lvl="0" indent="-171450" algn="l" defTabSz="6095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500611-86D1-47D6-81ED-99234D6492D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945813" y="565610"/>
            <a:ext cx="941387" cy="552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/>
            </a:lvl1pPr>
            <a:lvl2pPr>
              <a:buNone/>
              <a:defRPr sz="1000"/>
            </a:lvl2pPr>
            <a:lvl3pPr>
              <a:buNone/>
              <a:defRPr sz="10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en-US" dirty="0"/>
              <a:t>Logo should fit in this area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EE4AB24-9081-497B-9837-5F6FFC203E3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19599" y="5266122"/>
            <a:ext cx="7467600" cy="57641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a quote here, up to three lines, beginning and ending with quotation marks. </a:t>
            </a:r>
          </a:p>
          <a:p>
            <a:pPr lvl="0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CD48BF2-48F6-46DC-91F6-F36BEC0F03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68924" y="5953686"/>
            <a:ext cx="6518275" cy="339873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2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200" dirty="0"/>
              <a:t>- Client’s First and Last Name in bold type, Job Title, Organization Name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90093CD-BB1C-4B90-B24C-4BA444F754B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91342" y="6492548"/>
            <a:ext cx="2179674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READ THE CASE STUDY &gt;&gt;</a:t>
            </a:r>
            <a:endParaRPr lang="en-US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11324375-FF8B-40FF-8241-997A048B5F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62772" y="6492548"/>
            <a:ext cx="2032222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WATCH THE VIDEO &gt;&gt;</a:t>
            </a:r>
            <a:endParaRPr lang="en-US" dirty="0"/>
          </a:p>
        </p:txBody>
      </p:sp>
      <p:pic>
        <p:nvPicPr>
          <p:cNvPr id="17" name="Picture 16" descr="Logo&#10;&#10;Description automatically generated">
            <a:extLst>
              <a:ext uri="{FF2B5EF4-FFF2-40B4-BE49-F238E27FC236}">
                <a16:creationId xmlns:a16="http://schemas.microsoft.com/office/drawing/2014/main" id="{88FC88D0-753D-4705-AA30-B79836BE49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7273" y="6361631"/>
            <a:ext cx="1385455" cy="46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12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D (Human Blue NTT DAT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21">
            <a:extLst>
              <a:ext uri="{FF2B5EF4-FFF2-40B4-BE49-F238E27FC236}">
                <a16:creationId xmlns:a16="http://schemas.microsoft.com/office/drawing/2014/main" id="{D613633F-7BD8-4411-96EE-EAB1597F46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020" y="3160"/>
            <a:ext cx="12183842" cy="4721240"/>
          </a:xfrm>
          <a:prstGeom prst="rect">
            <a:avLst/>
          </a:prstGeom>
        </p:spPr>
      </p:pic>
      <p:sp>
        <p:nvSpPr>
          <p:cNvPr id="17" name="正方形/長方形 16"/>
          <p:cNvSpPr/>
          <p:nvPr userDrawn="1"/>
        </p:nvSpPr>
        <p:spPr>
          <a:xfrm>
            <a:off x="0" y="4724400"/>
            <a:ext cx="12192119" cy="214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b="0" i="0" dirty="0">
              <a:latin typeface="HGPGothicE" charset="-128"/>
              <a:ea typeface="HGPGothicE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C56301A5-B670-D145-90FB-73C1609B8F3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02144" y="254820"/>
            <a:ext cx="2635200" cy="90280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5FEE76F-2258-4144-9F94-AF2261817D39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575999" y="5839504"/>
            <a:ext cx="7092002" cy="1011600"/>
          </a:xfrm>
          <a:prstGeom prst="rect">
            <a:avLst/>
          </a:prstGeom>
          <a:effectLst/>
        </p:spPr>
        <p:txBody>
          <a:bodyPr rIns="274320" anchor="ctr">
            <a:normAutofit/>
          </a:bodyPr>
          <a:lstStyle>
            <a:lvl1pPr marL="0" marR="0" indent="0" algn="l" defTabSz="609555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1400" b="0" i="0" baseline="0">
                <a:solidFill>
                  <a:srgbClr val="FFFFFF"/>
                </a:solidFill>
                <a:latin typeface="+mn-lt"/>
                <a:ea typeface="HGPGothicE" charset="-128"/>
                <a:cs typeface="HGPGothicE" charset="-128"/>
              </a:defRPr>
            </a:lvl1pPr>
            <a:lvl2pPr marL="609555" indent="0">
              <a:buNone/>
              <a:defRPr sz="140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2pPr>
            <a:lvl3pPr marL="1219110" indent="0">
              <a:buNone/>
              <a:defRPr sz="140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3pPr>
            <a:lvl4pPr marL="182866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1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77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32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88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43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09555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ja-JP" dirty="0"/>
              <a:t>&lt;MM/DD/YYYY&gt;</a:t>
            </a:r>
            <a:br>
              <a:rPr lang="en-US" altLang="ja-JP" dirty="0"/>
            </a:br>
            <a:r>
              <a:rPr lang="en-US" altLang="ja-JP" dirty="0"/>
              <a:t>&lt;NTT DATA, Inc.&gt;</a:t>
            </a:r>
            <a:br>
              <a:rPr lang="en-US" altLang="ja-JP" dirty="0"/>
            </a:br>
            <a:r>
              <a:rPr lang="en-US" altLang="ja-JP" dirty="0"/>
              <a:t>&lt;XXXXXXXXXXXX&gt;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2E76A378-9C19-4F49-B868-7D70D581E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5999" y="4770296"/>
            <a:ext cx="7092002" cy="990000"/>
          </a:xfrm>
          <a:prstGeom prst="rect">
            <a:avLst/>
          </a:prstGeom>
          <a:effectLst/>
        </p:spPr>
        <p:txBody>
          <a:bodyPr rIns="274320" anchor="ctr">
            <a:normAutofit/>
          </a:bodyPr>
          <a:lstStyle>
            <a:lvl1pPr>
              <a:defRPr lang="en-US" altLang="ja-JP" sz="2000" spc="0" dirty="0" smtClean="0">
                <a:solidFill>
                  <a:srgbClr val="FFFFFF"/>
                </a:solidFill>
                <a:latin typeface="+mj-lt"/>
              </a:defRPr>
            </a:lvl1pPr>
          </a:lstStyle>
          <a:p>
            <a:pPr marL="0" lvl="0" indent="0" fontAlgn="ctr">
              <a:spcBef>
                <a:spcPts val="0"/>
              </a:spcBef>
              <a:buFont typeface="Arial" pitchFamily="34" charset="0"/>
              <a:buNone/>
            </a:pPr>
            <a:r>
              <a:rPr kumimoji="1" lang="en-US" altLang="ja-JP" dirty="0"/>
              <a:t>[Title]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2BA0EB-7D02-4113-A1C3-72AC880B02B2}"/>
              </a:ext>
            </a:extLst>
          </p:cNvPr>
          <p:cNvSpPr txBox="1"/>
          <p:nvPr userDrawn="1"/>
        </p:nvSpPr>
        <p:spPr>
          <a:xfrm>
            <a:off x="9067800" y="6544699"/>
            <a:ext cx="2819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sz="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2022 NTT DATA, Inc. All rights reserved.</a:t>
            </a:r>
            <a:endParaRPr lang="en-US" dirty="0"/>
          </a:p>
        </p:txBody>
      </p:sp>
      <p:pic>
        <p:nvPicPr>
          <p:cNvPr id="9" name="図 17">
            <a:extLst>
              <a:ext uri="{FF2B5EF4-FFF2-40B4-BE49-F238E27FC236}">
                <a16:creationId xmlns:a16="http://schemas.microsoft.com/office/drawing/2014/main" id="{8E846098-E9B2-47B1-B500-94687280962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3555998" cy="640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210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29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lide - BH-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E4D8CF-0D05-45F7-8EE6-FF44BB9F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229600" cy="44958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BA10AE1-3D57-4205-BB6A-E3BB463E3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FD1BB08-7F92-4AC5-95F5-578AB569465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6785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791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192" userDrawn="1">
          <p15:clr>
            <a:srgbClr val="FBAE40"/>
          </p15:clr>
        </p15:guide>
        <p15:guide id="3" pos="748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man Agenda Slide - BH-H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7DDC82-36D5-4738-989D-30338EA8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153400" cy="48006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301752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84B5D6-E13F-49DD-9723-965CD01789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C4CCBF6-B1C3-46CC-A9D2-020E4383864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5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192" userDrawn="1">
          <p15:clr>
            <a:srgbClr val="FBAE40"/>
          </p15:clr>
        </p15:guide>
        <p15:guide id="3" pos="748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9FEE01-6D38-4AFF-8E39-8403A0C9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477012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BA91AD-94D7-45DB-9DC0-AA0B54CD6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75DB9-62CF-4691-983F-E0B1CA6CE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2FECC32-09FA-4F0A-99B9-53FF86115D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2714189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28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D32AD7-4EC4-4336-8E66-DAF3CD63E129}"/>
              </a:ext>
            </a:extLst>
          </p:cNvPr>
          <p:cNvCxnSpPr>
            <a:cxnSpLocks/>
          </p:cNvCxnSpPr>
          <p:nvPr userDrawn="1"/>
        </p:nvCxnSpPr>
        <p:spPr>
          <a:xfrm>
            <a:off x="6094413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3F0FF2-9D07-4173-8901-D515EA8C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7800"/>
            <a:ext cx="5410200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85B24-6983-47FE-AA4D-FD610A3D3B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21426" y="1447800"/>
            <a:ext cx="5413362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135ECDE-9650-420F-B887-80D8299F5C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9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C28CFF88-D122-4C72-90AF-98AEC7B19C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A4634491-90BC-4AE1-BB5A-332230E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74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4AC4E7-4E1D-4EEA-B383-BA8B1F15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3D318D-5BC0-4FD7-84F6-570AAD7A014D}"/>
              </a:ext>
            </a:extLst>
          </p:cNvPr>
          <p:cNvCxnSpPr>
            <a:cxnSpLocks/>
          </p:cNvCxnSpPr>
          <p:nvPr userDrawn="1"/>
        </p:nvCxnSpPr>
        <p:spPr>
          <a:xfrm>
            <a:off x="4184986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893623-AAB5-4C02-BC15-F45AA3A235AA}"/>
              </a:ext>
            </a:extLst>
          </p:cNvPr>
          <p:cNvCxnSpPr>
            <a:cxnSpLocks/>
          </p:cNvCxnSpPr>
          <p:nvPr userDrawn="1"/>
        </p:nvCxnSpPr>
        <p:spPr>
          <a:xfrm>
            <a:off x="8007007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3">
            <a:extLst>
              <a:ext uri="{FF2B5EF4-FFF2-40B4-BE49-F238E27FC236}">
                <a16:creationId xmlns:a16="http://schemas.microsoft.com/office/drawing/2014/main" id="{767CBE20-A9B1-4A35-83D8-A73BEBC38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3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53B5A437-9046-4D9A-B9A8-6545E19F5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B101C1CC-2FB9-44F0-AA12-C9ED765644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0EF105-BA09-4670-B8E9-4C9C082BE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9220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C807397-FCCB-47FB-AD0D-F4EF80200F3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101242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827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488" userDrawn="1">
          <p15:clr>
            <a:srgbClr val="FBAE40"/>
          </p15:clr>
        </p15:guide>
        <p15:guide id="4" pos="19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Horiz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1B004D-3DA5-4FB1-86C3-AEE8370F2FDB}"/>
              </a:ext>
            </a:extLst>
          </p:cNvPr>
          <p:cNvCxnSpPr>
            <a:cxnSpLocks/>
          </p:cNvCxnSpPr>
          <p:nvPr userDrawn="1"/>
        </p:nvCxnSpPr>
        <p:spPr>
          <a:xfrm>
            <a:off x="446181" y="2955131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906EE-1306-469E-9B3A-03111095D817}"/>
              </a:ext>
            </a:extLst>
          </p:cNvPr>
          <p:cNvCxnSpPr>
            <a:cxnSpLocks/>
          </p:cNvCxnSpPr>
          <p:nvPr userDrawn="1"/>
        </p:nvCxnSpPr>
        <p:spPr>
          <a:xfrm>
            <a:off x="446181" y="4591845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B054C7E-EC6C-4C07-AE9B-BE8CF5827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marL="225425" indent="-2254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00503B-625A-40D6-A09F-268AABD4BA0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9743" y="3084514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085E28-D41A-4AB4-A103-F6E2760E09C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200" y="4721227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D620418-EEB2-4760-B008-A8F072EDD2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9B2C728-A5A1-4484-A619-4E9E480843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EB014FE1-F0E6-4EE1-923A-906D66CBAB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7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orient="horz" pos="912" userDrawn="1">
          <p15:clr>
            <a:srgbClr val="FBAE40"/>
          </p15:clr>
        </p15:guide>
        <p15:guide id="5" orient="horz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3BFEB-E3E2-40B7-A253-8DF9A4ADA8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47732"/>
            <a:ext cx="11582400" cy="404868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62BD97-CE5D-4353-8684-0E76CAC1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572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6293CAC-E1C7-430F-9B47-1D1372474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DBFC91C-8CCE-4BFA-A2DB-040D53241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2BDF944-3173-46A4-AE85-8B2DF233C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82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6400800"/>
            <a:ext cx="12192000" cy="45812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581651"/>
            <a:ext cx="709083" cy="1276350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F1B08FBC-0754-4A22-9FF6-E1EB2B13A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5F5690AF-F9D3-41D0-AF84-4591497DC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D743AACC-E6A3-4545-99FC-8515D810C3F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87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1" r:id="rId2"/>
  </p:sldLayoutIdLst>
  <p:hf hdr="0" dt="0"/>
  <p:txStyles>
    <p:titleStyle>
      <a:lvl1pPr algn="l" defTabSz="609555" rtl="0" eaLnBrk="1" fontAlgn="base" hangingPunct="1">
        <a:spcBef>
          <a:spcPct val="0"/>
        </a:spcBef>
        <a:spcAft>
          <a:spcPct val="0"/>
        </a:spcAft>
        <a:defRPr kumimoji="1" sz="2400" b="0" i="0" kern="1200" spc="200" baseline="0">
          <a:solidFill>
            <a:srgbClr val="404040"/>
          </a:solidFill>
          <a:latin typeface="HGPGothicE" charset="-128"/>
          <a:ea typeface="HGPGothicE" charset="-128"/>
          <a:cs typeface="HGPGothicE" charset="-128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3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4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74" r:id="rId11"/>
    <p:sldLayoutId id="2147483875" r:id="rId12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  <p15:guide id="4" pos="7488" userDrawn="1">
          <p15:clr>
            <a:srgbClr val="F26B43"/>
          </p15:clr>
        </p15:guide>
        <p15:guide id="5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.nttdata.com/en/case-studies/integra-lifesciences-client-story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jpg"/><Relationship Id="rId4" Type="http://schemas.openxmlformats.org/officeDocument/2006/relationships/hyperlink" Target="https://youtu.be/imHDdSHbBt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547000D1-5826-42D3-A1E5-CB229D902ED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4" r="74"/>
          <a:stretch/>
        </p:blipFill>
        <p:spPr>
          <a:xfrm>
            <a:off x="0" y="457200"/>
            <a:ext cx="4114800" cy="6400800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E7E606-606D-4583-8208-6E2543F6B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</p:spPr>
        <p:txBody>
          <a:bodyPr/>
          <a:lstStyle/>
          <a:p>
            <a:pPr lvl="0"/>
            <a:r>
              <a:rPr lang="en-US" noProof="0" dirty="0">
                <a:solidFill>
                  <a:schemeClr val="bg1"/>
                </a:solidFill>
              </a:rPr>
              <a:t>© 2022 NTT DATA, Inc.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6B2CA-02E8-49DE-9F09-1BE4897F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</p:spPr>
        <p:txBody>
          <a:bodyPr/>
          <a:lstStyle/>
          <a:p>
            <a:pPr lvl="0"/>
            <a:fld id="{92EA2340-BE12-4138-BE15-7C339B03EB4B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29" name="Title 28">
            <a:extLst>
              <a:ext uri="{FF2B5EF4-FFF2-40B4-BE49-F238E27FC236}">
                <a16:creationId xmlns:a16="http://schemas.microsoft.com/office/drawing/2014/main" id="{8FB07EE8-1429-41BA-B3B6-1CD3CFF57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00" y="549275"/>
            <a:ext cx="6848622" cy="552450"/>
          </a:xfrm>
        </p:spPr>
        <p:txBody>
          <a:bodyPr/>
          <a:lstStyle/>
          <a:p>
            <a:r>
              <a:rPr lang="en-IN" sz="1700" dirty="0"/>
              <a:t>Growth, Agility and a Competitive Edge Through Automation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82B275B-0E98-4E97-9E5B-99445CE1E0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600" y="1717675"/>
            <a:ext cx="2257425" cy="3683000"/>
          </a:xfrm>
        </p:spPr>
        <p:txBody>
          <a:bodyPr/>
          <a:lstStyle/>
          <a:p>
            <a:r>
              <a:rPr lang="en-US" sz="1100" dirty="0"/>
              <a:t>Integra LifeSciences sought new, digital tools to deliver continued success and improve business processes, a must in a highly competitive global medical technology market.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977FB07-B0E9-49CB-A6E2-5BE338661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81825" y="1717037"/>
            <a:ext cx="2359152" cy="3683175"/>
          </a:xfrm>
        </p:spPr>
        <p:txBody>
          <a:bodyPr/>
          <a:lstStyle/>
          <a:p>
            <a:r>
              <a:rPr lang="en-US" sz="1100" dirty="0"/>
              <a:t>The organization partnered with </a:t>
            </a:r>
            <a:br>
              <a:rPr lang="en-US" sz="1100" dirty="0"/>
            </a:br>
            <a:r>
              <a:rPr lang="en-US" sz="1100" dirty="0"/>
              <a:t>NTT DATA to harness digital solutions — with Nucleus automation in the starring role — to bolster efficiency, user experience and marketing intelligence.</a:t>
            </a:r>
            <a:endParaRPr lang="en-IN" sz="1100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502AE0E9-0A4F-42FB-84C9-6EC4A2F11C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8048" y="1717037"/>
            <a:ext cx="2359152" cy="3683175"/>
          </a:xfrm>
        </p:spPr>
        <p:txBody>
          <a:bodyPr/>
          <a:lstStyle/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100" dirty="0"/>
              <a:t>98% faster Oracle ERP testing through automation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100" dirty="0"/>
              <a:t>50% faster processing of Oracle ERP user access requests through digitization of paper-based forms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100" dirty="0"/>
              <a:t>Improves sales team productivity via data consolidation into Salesforce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100" dirty="0"/>
              <a:t>Elevates employee experience by providing 24x7 access to Intelligent Assistant on Microsoft Teams to quickly resolve issues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100" dirty="0"/>
              <a:t>Provides enhanced market intelligence through social listening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4B77E28-1495-4BAB-A26B-ABE38422E3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21124" y="5236892"/>
            <a:ext cx="7467600" cy="576263"/>
          </a:xfrm>
        </p:spPr>
        <p:txBody>
          <a:bodyPr/>
          <a:lstStyle/>
          <a:p>
            <a:r>
              <a:rPr lang="en-US" dirty="0"/>
              <a:t>“Healthcare continues to change at a rapid pace. It's really important that we're able to transform along with the market </a:t>
            </a:r>
            <a:r>
              <a:rPr lang="en-US" sz="1200" dirty="0"/>
              <a:t>—</a:t>
            </a:r>
            <a:r>
              <a:rPr lang="en-US" dirty="0"/>
              <a:t> and we look to our partners like NTT DATA to help us become more agile, nimbler and keep up with that transformation around the world."</a:t>
            </a:r>
          </a:p>
          <a:p>
            <a:pPr lvl="0"/>
            <a:endParaRPr lang="en-US" sz="600" dirty="0"/>
          </a:p>
          <a:p>
            <a:pPr lvl="0"/>
            <a:r>
              <a:rPr lang="en-US" dirty="0"/>
              <a:t>  				</a:t>
            </a:r>
            <a:r>
              <a:rPr lang="en-US" i="1" dirty="0"/>
              <a:t>— William Compton, Chief Information Officer, Integra LifeSciences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2C1C12E-1F60-4955-A0FF-9A78526448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91342" y="6492548"/>
            <a:ext cx="2179674" cy="261938"/>
          </a:xfrm>
        </p:spPr>
        <p:txBody>
          <a:bodyPr/>
          <a:lstStyle/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 THE CASE STUDY &gt;&gt;</a:t>
            </a:r>
            <a:endParaRPr lang="en-US" dirty="0"/>
          </a:p>
          <a:p>
            <a:endParaRPr lang="en-US" dirty="0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E8F83594-BFB2-4F0C-A214-DFFE180821E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62772" y="6492548"/>
            <a:ext cx="2032222" cy="261938"/>
          </a:xfrm>
        </p:spPr>
        <p:txBody>
          <a:bodyPr/>
          <a:lstStyle/>
          <a:p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THE VIDEO &gt;&gt;</a:t>
            </a:r>
            <a:endParaRPr lang="en-US" dirty="0"/>
          </a:p>
          <a:p>
            <a:endParaRPr lang="en-US" dirty="0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1731DB8D-DAF5-4D62-86F0-877B568496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2171" y="542083"/>
            <a:ext cx="1045029" cy="59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8997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noFill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.potx" id="{B46A7DE6-C5D2-4001-9303-AF5387DACF4A}" vid="{BBA3140F-C5D3-42CA-988B-F2EB11FA5F5E}"/>
    </a:ext>
  </a:extLst>
</a:theme>
</file>

<file path=ppt/theme/theme2.xml><?xml version="1.0" encoding="utf-8"?>
<a:theme xmlns:a="http://schemas.openxmlformats.org/drawingml/2006/main" name="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.potx" id="{B46A7DE6-C5D2-4001-9303-AF5387DACF4A}" vid="{044F6D8D-DB1E-46FF-90F2-B029F12F4279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083f01-a068-47f1-8adf-70eb39868ea3">
      <Terms xmlns="http://schemas.microsoft.com/office/infopath/2007/PartnerControls"/>
    </lcf76f155ced4ddcb4097134ff3c332f>
    <TaxCatchAll xmlns="88277476-d7b8-4914-a8c1-9da81a4263ec">
      <Value>1148</Value>
      <Value>1362</Value>
      <Value>1202</Value>
      <Value>966</Value>
    </TaxCatchAl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914045BB87554FBB8598C8659C1BF8" ma:contentTypeVersion="15" ma:contentTypeDescription="Create a new document." ma:contentTypeScope="" ma:versionID="d4458c26a0df285a56c56f3630586053">
  <xsd:schema xmlns:xsd="http://www.w3.org/2001/XMLSchema" xmlns:xs="http://www.w3.org/2001/XMLSchema" xmlns:p="http://schemas.microsoft.com/office/2006/metadata/properties" xmlns:ns2="f6083f01-a068-47f1-8adf-70eb39868ea3" xmlns:ns3="fe39a376-d69a-42bf-9fc5-21fd93f6fe2e" xmlns:ns4="88277476-d7b8-4914-a8c1-9da81a4263ec" targetNamespace="http://schemas.microsoft.com/office/2006/metadata/properties" ma:root="true" ma:fieldsID="420d43d1c53d544c478e1bce1818d880" ns2:_="" ns3:_="" ns4:_="">
    <xsd:import namespace="f6083f01-a068-47f1-8adf-70eb39868ea3"/>
    <xsd:import namespace="fe39a376-d69a-42bf-9fc5-21fd93f6fe2e"/>
    <xsd:import namespace="88277476-d7b8-4914-a8c1-9da81a4263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83f01-a068-47f1-8adf-70eb39868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6ec8287-7dca-4284-bf64-ff5b888be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9a376-d69a-42bf-9fc5-21fd93f6fe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77476-d7b8-4914-a8c1-9da81a4263ec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c2ef8ca2-3d9f-48c4-b01e-540bc7072f74}" ma:internalName="TaxCatchAll" ma:showField="CatchAllData" ma:web="fe39a376-d69a-42bf-9fc5-21fd93f6fe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7D18D6-1BF9-484F-9FF5-6BF0BC2C2AE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3551b45e-4d07-496d-b717-30c36ee5537f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b9a6bc27-5d57-4cc4-be66-4aa825f7ece8"/>
    <ds:schemaRef ds:uri="http://www.w3.org/XML/1998/namespace"/>
    <ds:schemaRef ds:uri="90ff5c09-30bd-42fb-9951-609a932545df"/>
  </ds:schemaRefs>
</ds:datastoreItem>
</file>

<file path=customXml/itemProps2.xml><?xml version="1.0" encoding="utf-8"?>
<ds:datastoreItem xmlns:ds="http://schemas.openxmlformats.org/officeDocument/2006/customXml" ds:itemID="{989CCEE6-2C60-4B56-A181-FC8F14BF3F9D}"/>
</file>

<file path=customXml/itemProps3.xml><?xml version="1.0" encoding="utf-8"?>
<ds:datastoreItem xmlns:ds="http://schemas.openxmlformats.org/officeDocument/2006/customXml" ds:itemID="{D348519F-9201-4439-8306-45AB9E96A0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NTT DATA Services Presentation Template</Template>
  <TotalTime>192</TotalTime>
  <Words>208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HGPGothicE</vt:lpstr>
      <vt:lpstr>MS PGothic</vt:lpstr>
      <vt:lpstr>Arial</vt:lpstr>
      <vt:lpstr>Calibri</vt:lpstr>
      <vt:lpstr>Title Slides</vt:lpstr>
      <vt:lpstr>Branded Header - Human (BH-H)</vt:lpstr>
      <vt:lpstr>Growth, Agility and a Competitive Edge Through Automation</vt:lpstr>
    </vt:vector>
  </TitlesOfParts>
  <Company>NTT DATA,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Growth, Agility and a Competitive Edge Through Automation</dc:title>
  <dc:subject>NTT DATA PowerPoint Template</dc:subject>
  <dc:creator>Daly, Casey</dc:creator>
  <cp:keywords>Template;Corporate/Brand</cp:keywords>
  <cp:lastModifiedBy>Lloyd, Adam</cp:lastModifiedBy>
  <cp:revision>16</cp:revision>
  <cp:lastPrinted>2016-10-07T04:27:25Z</cp:lastPrinted>
  <dcterms:created xsi:type="dcterms:W3CDTF">2022-02-25T20:35:07Z</dcterms:created>
  <dcterms:modified xsi:type="dcterms:W3CDTF">2023-06-26T16:21:38Z</dcterms:modified>
  <cp:version>1.5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0x010100E9914045BB87554FBB8598C8659C1BF8</vt:lpwstr>
  </property>
  <property fmtid="{D5CDD505-2E9C-101B-9397-08002B2CF9AE}" pid="3" name="Status">
    <vt:lpwstr>Newly added</vt:lpwstr>
  </property>
  <property fmtid="{D5CDD505-2E9C-101B-9397-08002B2CF9AE}" pid="4" name="Business Unit">
    <vt:lpwstr>HPLS</vt:lpwstr>
  </property>
  <property fmtid="{D5CDD505-2E9C-101B-9397-08002B2CF9AE}" pid="5" name="Client Executive">
    <vt:lpwstr/>
  </property>
  <property fmtid="{D5CDD505-2E9C-101B-9397-08002B2CF9AE}" pid="6" name="Digital Offerings - Sub-Service">
    <vt:lpwstr/>
  </property>
  <property fmtid="{D5CDD505-2E9C-101B-9397-08002B2CF9AE}" pid="7" name="Topic0">
    <vt:lpwstr/>
  </property>
  <property fmtid="{D5CDD505-2E9C-101B-9397-08002B2CF9AE}" pid="8" name="Capability">
    <vt:lpwstr/>
  </property>
  <property fmtid="{D5CDD505-2E9C-101B-9397-08002B2CF9AE}" pid="9" name="Digital Offerings - Service">
    <vt:lpwstr/>
  </property>
  <property fmtid="{D5CDD505-2E9C-101B-9397-08002B2CF9AE}" pid="10" name="Sales Stage">
    <vt:lpwstr/>
  </property>
  <property fmtid="{D5CDD505-2E9C-101B-9397-08002B2CF9AE}" pid="11" name="NTT DATA Client">
    <vt:lpwstr>1362;#Integra LifeSciences|0022cf5c-3376-4554-b2a0-b388e93e94a6</vt:lpwstr>
  </property>
  <property fmtid="{D5CDD505-2E9C-101B-9397-08002B2CF9AE}" pid="12" name="New Offering(s)">
    <vt:lpwstr>1202;#Nucleus|5784e468-398d-46b8-8d8d-5a489567d3b6</vt:lpwstr>
  </property>
  <property fmtid="{D5CDD505-2E9C-101B-9397-08002B2CF9AE}" pid="13" name="_ExtendedDescription">
    <vt:lpwstr/>
  </property>
  <property fmtid="{D5CDD505-2E9C-101B-9397-08002B2CF9AE}" pid="14" name="Digital Offerings - Vertical">
    <vt:lpwstr>1148;#Life Sciences|2a28ce7f-5d4b-4c97-aa0e-51ae28c06f27</vt:lpwstr>
  </property>
  <property fmtid="{D5CDD505-2E9C-101B-9397-08002B2CF9AE}" pid="15" name="Artifact Type">
    <vt:lpwstr>966;#Case Study|1a366a99-45b1-4579-a590-b3a12be3de6b</vt:lpwstr>
  </property>
  <property fmtid="{D5CDD505-2E9C-101B-9397-08002B2CF9AE}" pid="16" name="NextReviewDate">
    <vt:filetime>2023-07-13T07:00:00Z</vt:filetime>
  </property>
  <property fmtid="{D5CDD505-2E9C-101B-9397-08002B2CF9AE}" pid="17" name="Portfolio">
    <vt:lpwstr/>
  </property>
  <property fmtid="{D5CDD505-2E9C-101B-9397-08002B2CF9AE}" pid="18" name="n468e1141b5744c1b1cd8b58660bc260">
    <vt:lpwstr>Life Sciences|2a28ce7f-5d4b-4c97-aa0e-51ae28c06f27</vt:lpwstr>
  </property>
  <property fmtid="{D5CDD505-2E9C-101B-9397-08002B2CF9AE}" pid="19" name="HyperLink0">
    <vt:lpwstr>https://us.nttdata.com/en/case-studies/integra-lifesciences-client-story, Growth, Agility and a Competitive Edge Through Automation</vt:lpwstr>
  </property>
  <property fmtid="{D5CDD505-2E9C-101B-9397-08002B2CF9AE}" pid="20" name="le11f2964383494aa1b847eee6f6570e">
    <vt:lpwstr/>
  </property>
  <property fmtid="{D5CDD505-2E9C-101B-9397-08002B2CF9AE}" pid="21" name="pf6ea0f640ca4086b3379b26eac71dde">
    <vt:lpwstr>Case Study|1a366a99-45b1-4579-a590-b3a12be3de6b</vt:lpwstr>
  </property>
  <property fmtid="{D5CDD505-2E9C-101B-9397-08002B2CF9AE}" pid="22" name="eab7b00098d045bb867762f9eef290f1">
    <vt:lpwstr>Nucleus|5784e468-398d-46b8-8d8d-5a489567d3b6</vt:lpwstr>
  </property>
  <property fmtid="{D5CDD505-2E9C-101B-9397-08002B2CF9AE}" pid="23" name="ContentManager0">
    <vt:lpwstr/>
  </property>
  <property fmtid="{D5CDD505-2E9C-101B-9397-08002B2CF9AE}" pid="24" name="ja4f48277bea41878f004f86f7b8de80">
    <vt:lpwstr/>
  </property>
  <property fmtid="{D5CDD505-2E9C-101B-9397-08002B2CF9AE}" pid="25" name="i87d9ac449e74a3a8792b67c02985655">
    <vt:lpwstr/>
  </property>
  <property fmtid="{D5CDD505-2E9C-101B-9397-08002B2CF9AE}" pid="26" name="Originating Company0">
    <vt:lpwstr/>
  </property>
  <property fmtid="{D5CDD505-2E9C-101B-9397-08002B2CF9AE}" pid="27" name="Initial Creation">
    <vt:filetime>2022-03-07T08:00:00Z</vt:filetime>
  </property>
  <property fmtid="{D5CDD505-2E9C-101B-9397-08002B2CF9AE}" pid="28" name="SME Contact">
    <vt:lpwstr/>
  </property>
  <property fmtid="{D5CDD505-2E9C-101B-9397-08002B2CF9AE}" pid="29" name="Artifact Level">
    <vt:lpwstr>;#Offering;#</vt:lpwstr>
  </property>
  <property fmtid="{D5CDD505-2E9C-101B-9397-08002B2CF9AE}" pid="30" name="Artifact Type Display Order0">
    <vt:lpwstr>16 Case Study</vt:lpwstr>
  </property>
  <property fmtid="{D5CDD505-2E9C-101B-9397-08002B2CF9AE}" pid="31" name="Marketing Contact0">
    <vt:lpwstr>32;#Daly, Casey</vt:lpwstr>
  </property>
  <property fmtid="{D5CDD505-2E9C-101B-9397-08002B2CF9AE}" pid="32" name="ContentOwner">
    <vt:lpwstr/>
  </property>
  <property fmtid="{D5CDD505-2E9C-101B-9397-08002B2CF9AE}" pid="33" name="TaxCatchAll">
    <vt:lpwstr>1148;#Life Sciences|2a28ce7f-5d4b-4c97-aa0e-51ae28c06f27;#1362;#Integra LifeSciences|0022cf5c-3376-4554-b2a0-b388e93e94a6;#1202;#Nucleus|5784e468-398d-46b8-8d8d-5a489567d3b6;#966;#Case Study|1a366a99-45b1-4579-a590-b3a12be3de6b</vt:lpwstr>
  </property>
</Properties>
</file>