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  <p:sldMasterId id="2147483843" r:id="rId5"/>
    <p:sldMasterId id="2147483833" r:id="rId6"/>
    <p:sldMasterId id="2147483854" r:id="rId7"/>
    <p:sldMasterId id="2147483876" r:id="rId8"/>
    <p:sldMasterId id="2147483886" r:id="rId9"/>
  </p:sldMasterIdLst>
  <p:notesMasterIdLst>
    <p:notesMasterId r:id="rId11"/>
  </p:notesMasterIdLst>
  <p:handoutMasterIdLst>
    <p:handoutMasterId r:id="rId12"/>
  </p:handoutMasterIdLst>
  <p:sldIdLst>
    <p:sldId id="363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36" userDrawn="1">
          <p15:clr>
            <a:srgbClr val="A4A3A4"/>
          </p15:clr>
        </p15:guide>
        <p15:guide id="4" pos="3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izumi" initials="k" lastIdx="4" clrIdx="0"/>
  <p:cmAuthor id="2" name="Reed, Ryan" initials="RR" lastIdx="3" clrIdx="1">
    <p:extLst>
      <p:ext uri="{19B8F6BF-5375-455C-9EA6-DF929625EA0E}">
        <p15:presenceInfo xmlns:p15="http://schemas.microsoft.com/office/powerpoint/2012/main" userId="S::085617@NTTDATA.COM::58bb8a09-459a-4c07-b810-5d34ff6127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85C1"/>
    <a:srgbClr val="2C2C2C"/>
    <a:srgbClr val="1B1B1B"/>
    <a:srgbClr val="494949"/>
    <a:srgbClr val="471935"/>
    <a:srgbClr val="6D9644"/>
    <a:srgbClr val="9E3A22"/>
    <a:srgbClr val="006E9A"/>
    <a:srgbClr val="C89D00"/>
    <a:srgbClr val="0B15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EF31ED-7EDC-2CF9-80A8-98B7CB5DDB58}" v="2" dt="2022-07-13T12:20:02.6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590" autoAdjust="0"/>
  </p:normalViewPr>
  <p:slideViewPr>
    <p:cSldViewPr snapToObject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  <p:guide pos="3936"/>
        <p:guide pos="37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2" d="100"/>
          <a:sy n="82" d="100"/>
        </p:scale>
        <p:origin x="36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C1A331-5310-4818-AC10-A0B358F26D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DB457-D9C3-46A5-B6FD-5589255DE6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D2DB2-69CE-4E4C-A9C5-74599D4C580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74CB9-3962-4959-8590-B7B276897D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C9A24-3C0F-477A-B9F2-1DAE94A4A8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D46FD-6AF1-461B-A28A-AC789C653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4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7B8588-1665-0A4A-AD47-68FFFFC620D1}" type="datetimeFigureOut">
              <a:rPr lang="ja-JP" altLang="en-US" smtClean="0"/>
              <a:pPr/>
              <a:t>2023/6/26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9AAED7-EB68-B44B-A29A-E9CFE7A114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39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BCD3B-0EB8-CA97-E760-94415977E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CF78F-587A-BBA1-D29C-F7252C8716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B910EA-0395-4303-D450-FBE0CFB59F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880E7-1C38-C42F-68B6-2D3195D8F8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9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Imag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7200"/>
            <a:ext cx="121920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EF93357-ACE0-401E-B673-E62DD3B4B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4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Band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28220791-D495-4D87-90C8-E922F6083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12192000" cy="33782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82ECDED-16BD-46CC-9E54-CE94F637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5BC33B8-03C1-47C6-B7A6-54A6697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06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86447254"/>
              </p:ext>
            </p:extLst>
          </p:nvPr>
        </p:nvGraphicFramePr>
        <p:xfrm>
          <a:off x="4419600" y="1855716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20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20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20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640080"/>
            <a:ext cx="7467600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b="1" dirty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Generic Description of Client (Title Case)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2E2D38-5330-481A-8A2D-27515EAB60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19600" y="1295400"/>
            <a:ext cx="7467600" cy="45720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609556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1219109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1828662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2438216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Subhead (Sentence case, no punctuation)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19599" y="2341245"/>
            <a:ext cx="2359152" cy="3886200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050"/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lang="en-GB" sz="1050" dirty="0"/>
              <a:t>Example: The client needed to boost operational efficiency, flexibility and agility so it could continuously respond to customer demand.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81825" y="2341245"/>
            <a:ext cx="2359152" cy="3886200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The client partners with </a:t>
            </a:r>
            <a:b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</a:br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NTT DATA to manage IT infrastructure services — covering data </a:t>
            </a:r>
            <a:r>
              <a:rPr kumimoji="1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center</a:t>
            </a:r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 and help desk operations, security, servers, networking and messaging — so staff can focus on the core business.</a:t>
            </a:r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8048" y="2341245"/>
            <a:ext cx="2359152" cy="3886200"/>
          </a:xfrm>
          <a:prstGeom prst="rect">
            <a:avLst/>
          </a:prstGeom>
        </p:spPr>
        <p:txBody>
          <a:bodyPr lIns="0"/>
          <a:lstStyle>
            <a:lvl1pPr marL="227013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kumimoji="1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lvl="0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444444"/>
                </a:solidFill>
                <a:ea typeface="Museo Sans For Dell" pitchFamily="2" charset="0"/>
              </a:rPr>
              <a:t>Bullets</a:t>
            </a: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0DB331-BCC2-4933-82DD-8532EA7B4D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9600" y="4876800"/>
            <a:ext cx="7467600" cy="1060839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-- Remove Before Presenting -- For the Development of “Success Stories” Only (unnamed or anonymous case studies)</a:t>
            </a:r>
          </a:p>
        </p:txBody>
      </p:sp>
    </p:spTree>
    <p:extLst>
      <p:ext uri="{BB962C8B-B14F-4D97-AF65-F5344CB8AC3E}">
        <p14:creationId xmlns:p14="http://schemas.microsoft.com/office/powerpoint/2010/main" val="628198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30090F6-DCC4-4D36-8C94-183E108D8C49}"/>
              </a:ext>
            </a:extLst>
          </p:cNvPr>
          <p:cNvSpPr/>
          <p:nvPr userDrawn="1"/>
        </p:nvSpPr>
        <p:spPr>
          <a:xfrm>
            <a:off x="4114800" y="5346981"/>
            <a:ext cx="8083677" cy="10607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547774914"/>
              </p:ext>
            </p:extLst>
          </p:nvPr>
        </p:nvGraphicFramePr>
        <p:xfrm>
          <a:off x="4419600" y="1231508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549046"/>
            <a:ext cx="6414655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sz="1800" b="1" dirty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Published Case Study Headline in Title Case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599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050">
                <a:solidFill>
                  <a:schemeClr val="tx1"/>
                </a:solidFill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GB" sz="1050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81825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8048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55563" indent="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Tx/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marR="0" lvl="0" indent="-171450" algn="l" defTabSz="6095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500611-86D1-47D6-81ED-99234D6492D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945813" y="565610"/>
            <a:ext cx="941387" cy="552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/>
            </a:lvl1pPr>
            <a:lvl2pPr>
              <a:buNone/>
              <a:defRPr sz="1000"/>
            </a:lvl2pPr>
            <a:lvl3pPr>
              <a:buNone/>
              <a:defRPr sz="10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en-US" dirty="0"/>
              <a:t>Logo should fit in this area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EE4AB24-9081-497B-9837-5F6FFC203E3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19599" y="5404672"/>
            <a:ext cx="7467600" cy="57641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a quote here, up to three lines, beginning and ending with quotation marks. </a:t>
            </a:r>
          </a:p>
          <a:p>
            <a:pPr lvl="0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CD48BF2-48F6-46DC-91F6-F36BEC0F03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68924" y="6092236"/>
            <a:ext cx="6518275" cy="339873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2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200" dirty="0"/>
              <a:t>- Client’s First and Last Name in bold type, Job Title, Organization Name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90093CD-BB1C-4B90-B24C-4BA444F754B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707526" y="6492548"/>
            <a:ext cx="2179674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READ THE CASE STUDY &gt;&gt;</a:t>
            </a:r>
            <a:endParaRPr lang="en-US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11324375-FF8B-40FF-8241-997A048B5F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95826" y="6492548"/>
            <a:ext cx="2032222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WATCH THE VIDEO &gt;&gt;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856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Human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1D060813-35FD-49A2-8E36-AEA23C17F6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D6DFEA91-6D5D-4821-BB70-31F926CD2D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4AEFB69-85BA-4D0C-BFA2-34ABA6779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F20018E5-3262-4051-AFC3-3172D793DBC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86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Smart Nav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0B153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B94F3CAE-F017-42CE-84B2-45CA729003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88D7D23-6380-4790-9407-F2DB10096D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EED1E5A-B740-4A27-9D93-3496F12EAD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1DB5E23D-9A6F-46FB-82D8-1B163F8593F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259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Smart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006E9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6CDF98F7-BF4B-495B-85C0-8FAC45DA4E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A8203C1-F66F-4CD4-A085-98D0ECF26A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714C0430-F884-4B31-924F-470F853576E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E15998DD-6261-420B-99FD-4065E95FFB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4435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pos="748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Gray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49494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506D9256-69F4-4846-8406-BC377285E3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38A7FD6-9D39-40A8-B4A5-64479B40DF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CEAA0B5C-CEEE-4E55-8CC5-8378DAEADFF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1D6D1061-9EA6-4D4B-85E3-6D2CB22979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06624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 - Drk Gra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2C2C2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084F0463-89F9-4D4B-B255-1EFE739F2F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7299AA9-FFE3-4ECF-B834-64F0717EAF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E2D9BF53-29B6-4650-8772-EC4754B0B2E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DC464D6E-7468-4617-B3DD-E7BDF06968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110310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Delightful Yellow">
    <p:bg>
      <p:bgPr>
        <a:gradFill>
          <a:gsLst>
            <a:gs pos="0">
              <a:schemeClr val="accent3"/>
            </a:gs>
            <a:gs pos="100000">
              <a:schemeClr val="accent3">
                <a:lumMod val="9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C89D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61A26B08-9158-4967-B8A3-A95F4ABF91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6444E9A-BCF2-4F85-8931-4AC8301996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F7185149-67AC-4278-9BF7-17496CDD86C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8E05802-5710-4A68-83B2-38D56E4DAE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4690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FFFFF"/>
          </p15:clr>
        </p15:guide>
        <p15:guide id="2" pos="7488">
          <p15:clr>
            <a:srgbClr val="FFFFFF"/>
          </p15:clr>
        </p15:guide>
        <p15:guide id="3" pos="192">
          <p15:clr>
            <a:srgbClr val="FFFFF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lide - BH-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E4D8CF-0D05-45F7-8EE6-FF44BB9F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229600" cy="44958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BA10AE1-3D57-4205-BB6A-E3BB463E3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FD1BB08-7F92-4AC5-95F5-578AB569465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6785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791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192" userDrawn="1">
          <p15:clr>
            <a:srgbClr val="FBAE40"/>
          </p15:clr>
        </p15:guide>
        <p15:guide id="3" pos="748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Dynamic Red">
    <p:bg>
      <p:bgPr>
        <a:gradFill>
          <a:gsLst>
            <a:gs pos="0">
              <a:schemeClr val="accent4"/>
            </a:gs>
            <a:gs pos="100000">
              <a:schemeClr val="accent4">
                <a:lumMod val="9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9E3A2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CC9EC8F5-2F55-4C9F-90DE-8D9761994D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EA2D50C-217A-4E68-9AFC-24E0273880E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CF2D367C-3145-4484-8B03-3DD825210F7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586F2BBD-8D2D-490B-8A3E-C3DF3CBACE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17733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Green">
    <p:bg>
      <p:bgPr>
        <a:gradFill>
          <a:gsLst>
            <a:gs pos="0">
              <a:schemeClr val="accent5"/>
            </a:gs>
            <a:gs pos="100000">
              <a:schemeClr val="accent5">
                <a:lumMod val="9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6D964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1C4E59A7-29AB-413D-999E-CE16C2494A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B4DD840-BBD0-42CF-AA51-B2D658DB299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A1F59812-0A57-4D06-8C90-0F39D7BFE4C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95D1EB72-428F-4777-913A-8768E6C56E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68241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- Purple Tinted"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>
            <a:extLst>
              <a:ext uri="{FF2B5EF4-FFF2-40B4-BE49-F238E27FC236}">
                <a16:creationId xmlns:a16="http://schemas.microsoft.com/office/drawing/2014/main" id="{998ED156-1AB5-4B96-BB64-69BB7DD751EA}"/>
              </a:ext>
            </a:extLst>
          </p:cNvPr>
          <p:cNvSpPr>
            <a:spLocks/>
          </p:cNvSpPr>
          <p:nvPr userDrawn="1"/>
        </p:nvSpPr>
        <p:spPr bwMode="auto">
          <a:xfrm>
            <a:off x="3175" y="0"/>
            <a:ext cx="5224380" cy="6858000"/>
          </a:xfrm>
          <a:custGeom>
            <a:avLst/>
            <a:gdLst>
              <a:gd name="T0" fmla="*/ 1111 w 1691"/>
              <a:gd name="T1" fmla="*/ 1108 h 2215"/>
              <a:gd name="T2" fmla="*/ 1108 w 1691"/>
              <a:gd name="T3" fmla="*/ 1108 h 2215"/>
              <a:gd name="T4" fmla="*/ 1108 w 1691"/>
              <a:gd name="T5" fmla="*/ 1102 h 2215"/>
              <a:gd name="T6" fmla="*/ 815 w 1691"/>
              <a:gd name="T7" fmla="*/ 569 h 2215"/>
              <a:gd name="T8" fmla="*/ 0 w 1691"/>
              <a:gd name="T9" fmla="*/ 0 h 2215"/>
              <a:gd name="T10" fmla="*/ 0 w 1691"/>
              <a:gd name="T11" fmla="*/ 1108 h 2215"/>
              <a:gd name="T12" fmla="*/ 0 w 1691"/>
              <a:gd name="T13" fmla="*/ 1213 h 2215"/>
              <a:gd name="T14" fmla="*/ 34 w 1691"/>
              <a:gd name="T15" fmla="*/ 1257 h 2215"/>
              <a:gd name="T16" fmla="*/ 522 w 1691"/>
              <a:gd name="T17" fmla="*/ 2215 h 2215"/>
              <a:gd name="T18" fmla="*/ 1108 w 1691"/>
              <a:gd name="T19" fmla="*/ 2215 h 2215"/>
              <a:gd name="T20" fmla="*/ 1691 w 1691"/>
              <a:gd name="T21" fmla="*/ 2215 h 2215"/>
              <a:gd name="T22" fmla="*/ 1111 w 1691"/>
              <a:gd name="T23" fmla="*/ 1108 h 2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91" h="2215">
                <a:moveTo>
                  <a:pt x="1111" y="1108"/>
                </a:moveTo>
                <a:cubicBezTo>
                  <a:pt x="1108" y="1108"/>
                  <a:pt x="1108" y="1108"/>
                  <a:pt x="1108" y="1108"/>
                </a:cubicBezTo>
                <a:cubicBezTo>
                  <a:pt x="1108" y="1102"/>
                  <a:pt x="1108" y="1102"/>
                  <a:pt x="1108" y="1102"/>
                </a:cubicBezTo>
                <a:cubicBezTo>
                  <a:pt x="965" y="833"/>
                  <a:pt x="857" y="635"/>
                  <a:pt x="815" y="569"/>
                </a:cubicBezTo>
                <a:cubicBezTo>
                  <a:pt x="624" y="269"/>
                  <a:pt x="397" y="50"/>
                  <a:pt x="0" y="0"/>
                </a:cubicBezTo>
                <a:cubicBezTo>
                  <a:pt x="0" y="1108"/>
                  <a:pt x="0" y="1108"/>
                  <a:pt x="0" y="1108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13" y="1224"/>
                  <a:pt x="24" y="1239"/>
                  <a:pt x="34" y="1257"/>
                </a:cubicBezTo>
                <a:cubicBezTo>
                  <a:pt x="42" y="1273"/>
                  <a:pt x="250" y="1684"/>
                  <a:pt x="522" y="2215"/>
                </a:cubicBezTo>
                <a:cubicBezTo>
                  <a:pt x="1108" y="2215"/>
                  <a:pt x="1108" y="2215"/>
                  <a:pt x="1108" y="2215"/>
                </a:cubicBezTo>
                <a:cubicBezTo>
                  <a:pt x="1691" y="2215"/>
                  <a:pt x="1691" y="2215"/>
                  <a:pt x="1691" y="2215"/>
                </a:cubicBezTo>
                <a:cubicBezTo>
                  <a:pt x="1483" y="1814"/>
                  <a:pt x="1274" y="1415"/>
                  <a:pt x="1111" y="1108"/>
                </a:cubicBezTo>
                <a:close/>
              </a:path>
            </a:pathLst>
          </a:custGeom>
          <a:solidFill>
            <a:srgbClr val="4719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407C339E-F549-4195-B2AF-6498D38ED5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B760E1B-4F8A-478E-807E-2E72332393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2400" y="1295400"/>
            <a:ext cx="7543800" cy="434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609556" indent="0">
              <a:buNone/>
              <a:defRPr>
                <a:solidFill>
                  <a:schemeClr val="bg1"/>
                </a:solidFill>
              </a:defRPr>
            </a:lvl2pPr>
            <a:lvl3pPr marL="1219109" indent="0">
              <a:buNone/>
              <a:defRPr>
                <a:solidFill>
                  <a:schemeClr val="bg1"/>
                </a:solidFill>
              </a:defRPr>
            </a:lvl3pPr>
            <a:lvl4pPr marL="1828662" indent="0">
              <a:buNone/>
              <a:defRPr>
                <a:solidFill>
                  <a:schemeClr val="bg1"/>
                </a:solidFill>
              </a:defRPr>
            </a:lvl4pPr>
            <a:lvl5pPr marL="2438216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[Middle Title Page]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3EC6E173-FBBF-4238-8F99-F007BE92FB8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4CB3A1FD-6E15-4FCB-8185-36559E2833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1615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- White 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33CCCD6-2B32-724F-8E6B-82620F2B107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26850" y="2714625"/>
            <a:ext cx="4125600" cy="14134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B9257D-02E0-47E5-8066-3653BB63A0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772400" y="6556248"/>
            <a:ext cx="4114800" cy="123111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428847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- Human Blue Closing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pic>
        <p:nvPicPr>
          <p:cNvPr id="5" name="図 12">
            <a:extLst>
              <a:ext uri="{FF2B5EF4-FFF2-40B4-BE49-F238E27FC236}">
                <a16:creationId xmlns:a16="http://schemas.microsoft.com/office/drawing/2014/main" id="{97CA28FC-98C8-42DD-9BDF-1E0E15F661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32500" y="2720338"/>
            <a:ext cx="4127000" cy="1417323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5AFFD2E5-33AC-4F4C-BEC4-3B2D01B687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772400" y="6556248"/>
            <a:ext cx="4114800" cy="123111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412134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- Black 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pic>
        <p:nvPicPr>
          <p:cNvPr id="5" name="図 12">
            <a:extLst>
              <a:ext uri="{FF2B5EF4-FFF2-40B4-BE49-F238E27FC236}">
                <a16:creationId xmlns:a16="http://schemas.microsoft.com/office/drawing/2014/main" id="{97CA28FC-98C8-42DD-9BDF-1E0E15F661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32500" y="2720338"/>
            <a:ext cx="4127000" cy="1417323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5AFFD2E5-33AC-4F4C-BEC4-3B2D01B687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772400" y="6556248"/>
            <a:ext cx="4114800" cy="123111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22234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lide - BH-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E4D8CF-0D05-45F7-8EE6-FF44BB9F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229600" cy="44958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BA10AE1-3D57-4205-BB6A-E3BB463E3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FD1BB08-7F92-4AC5-95F5-578AB569465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6785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5172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man Agenda Slide - BH-H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7DDC82-36D5-4738-989D-30338EA8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153400" cy="48006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301752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84B5D6-E13F-49DD-9723-965CD01789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C4CCBF6-B1C3-46CC-A9D2-020E4383864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33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9FEE01-6D38-4AFF-8E39-8403A0C9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477012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BA91AD-94D7-45DB-9DC0-AA0B54CD6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75DB9-62CF-4691-983F-E0B1CA6CE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2FECC32-09FA-4F0A-99B9-53FF86115D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412537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D32AD7-4EC4-4336-8E66-DAF3CD63E129}"/>
              </a:ext>
            </a:extLst>
          </p:cNvPr>
          <p:cNvCxnSpPr>
            <a:cxnSpLocks/>
          </p:cNvCxnSpPr>
          <p:nvPr userDrawn="1"/>
        </p:nvCxnSpPr>
        <p:spPr>
          <a:xfrm>
            <a:off x="6094413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3F0FF2-9D07-4173-8901-D515EA8C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7800"/>
            <a:ext cx="5410200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85B24-6983-47FE-AA4D-FD610A3D3B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21426" y="1447800"/>
            <a:ext cx="5413362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135ECDE-9650-420F-B887-80D8299F5C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9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C28CFF88-D122-4C72-90AF-98AEC7B19C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A4634491-90BC-4AE1-BB5A-332230E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32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man Agenda Slide - BH-H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7DDC82-36D5-4738-989D-30338EA8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153400" cy="48006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301752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84B5D6-E13F-49DD-9723-965CD01789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C4CCBF6-B1C3-46CC-A9D2-020E4383864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5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192" userDrawn="1">
          <p15:clr>
            <a:srgbClr val="FBAE40"/>
          </p15:clr>
        </p15:guide>
        <p15:guide id="3" pos="7488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4AC4E7-4E1D-4EEA-B383-BA8B1F15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3D318D-5BC0-4FD7-84F6-570AAD7A014D}"/>
              </a:ext>
            </a:extLst>
          </p:cNvPr>
          <p:cNvCxnSpPr>
            <a:cxnSpLocks/>
          </p:cNvCxnSpPr>
          <p:nvPr userDrawn="1"/>
        </p:nvCxnSpPr>
        <p:spPr>
          <a:xfrm>
            <a:off x="4184986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893623-AAB5-4C02-BC15-F45AA3A235AA}"/>
              </a:ext>
            </a:extLst>
          </p:cNvPr>
          <p:cNvCxnSpPr>
            <a:cxnSpLocks/>
          </p:cNvCxnSpPr>
          <p:nvPr userDrawn="1"/>
        </p:nvCxnSpPr>
        <p:spPr>
          <a:xfrm>
            <a:off x="8007007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3">
            <a:extLst>
              <a:ext uri="{FF2B5EF4-FFF2-40B4-BE49-F238E27FC236}">
                <a16:creationId xmlns:a16="http://schemas.microsoft.com/office/drawing/2014/main" id="{767CBE20-A9B1-4A35-83D8-A73BEBC38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3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53B5A437-9046-4D9A-B9A8-6545E19F5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B101C1CC-2FB9-44F0-AA12-C9ED765644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0EF105-BA09-4670-B8E9-4C9C082BE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9220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C807397-FCCB-47FB-AD0D-F4EF80200F3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101242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4532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7488">
          <p15:clr>
            <a:srgbClr val="FBAE40"/>
          </p15:clr>
        </p15:guide>
        <p15:guide id="4" pos="19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Horiz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1B004D-3DA5-4FB1-86C3-AEE8370F2FDB}"/>
              </a:ext>
            </a:extLst>
          </p:cNvPr>
          <p:cNvCxnSpPr>
            <a:cxnSpLocks/>
          </p:cNvCxnSpPr>
          <p:nvPr userDrawn="1"/>
        </p:nvCxnSpPr>
        <p:spPr>
          <a:xfrm>
            <a:off x="446181" y="2955131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906EE-1306-469E-9B3A-03111095D817}"/>
              </a:ext>
            </a:extLst>
          </p:cNvPr>
          <p:cNvCxnSpPr>
            <a:cxnSpLocks/>
          </p:cNvCxnSpPr>
          <p:nvPr userDrawn="1"/>
        </p:nvCxnSpPr>
        <p:spPr>
          <a:xfrm>
            <a:off x="446181" y="4591845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B054C7E-EC6C-4C07-AE9B-BE8CF5827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marL="225425" indent="-2254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00503B-625A-40D6-A09F-268AABD4BA0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9743" y="3084514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085E28-D41A-4AB4-A103-F6E2760E09C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200" y="4721227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D620418-EEB2-4760-B008-A8F072EDD2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9B2C728-A5A1-4484-A619-4E9E480843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EB014FE1-F0E6-4EE1-923A-906D66CBAB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98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  <p15:guide id="4" orient="horz" pos="912">
          <p15:clr>
            <a:srgbClr val="FBAE40"/>
          </p15:clr>
        </p15:guide>
        <p15:guide id="5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3BFEB-E3E2-40B7-A253-8DF9A4ADA8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47732"/>
            <a:ext cx="11582400" cy="404868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62BD97-CE5D-4353-8684-0E76CAC1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572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6293CAC-E1C7-430F-9B47-1D1372474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DBFC91C-8CCE-4BFA-A2DB-040D53241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2BDF944-3173-46A4-AE85-8B2DF233C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97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3D873-0981-44B3-9F23-FE6A66F25CCB}"/>
              </a:ext>
            </a:extLst>
          </p:cNvPr>
          <p:cNvSpPr/>
          <p:nvPr userDrawn="1"/>
        </p:nvSpPr>
        <p:spPr bwMode="gray">
          <a:xfrm>
            <a:off x="4060824" y="1981200"/>
            <a:ext cx="4067176" cy="35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F5A84BC-8CC7-416E-9A02-8994A246FE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4F236D9-79B7-45F4-A450-3A5A22D976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2800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2C69F86-EB6F-4E6A-A481-EF2943D418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4265612" y="3419022"/>
            <a:ext cx="3657600" cy="752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2265DCB-702C-4B39-866D-759DBA9B8E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white">
          <a:xfrm>
            <a:off x="4265612" y="4267200"/>
            <a:ext cx="3657600" cy="7266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229CF78-FD03-4D68-8B06-A070ACC25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3E5A779-8138-44AD-8594-A3305B7734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C64B3573-DB9B-417D-84AB-8F4B04643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60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Imag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7200"/>
            <a:ext cx="121920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EF93357-ACE0-401E-B673-E62DD3B4B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Band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28220791-D495-4D87-90C8-E922F6083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12192000" cy="33782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82ECDED-16BD-46CC-9E54-CE94F637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5BC33B8-03C1-47C6-B7A6-54A6697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63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lide - BH-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E4D8CF-0D05-45F7-8EE6-FF44BB9F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229600" cy="44958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BA10AE1-3D57-4205-BB6A-E3BB463E3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FD1BB08-7F92-4AC5-95F5-578AB569465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6785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40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man Agenda Slide - BH-H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7DDC82-36D5-4738-989D-30338EA8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153400" cy="48006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301752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84B5D6-E13F-49DD-9723-965CD01789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C4CCBF6-B1C3-46CC-A9D2-020E4383864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85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9FEE01-6D38-4AFF-8E39-8403A0C9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477012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BA91AD-94D7-45DB-9DC0-AA0B54CD6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75DB9-62CF-4691-983F-E0B1CA6CE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2FECC32-09FA-4F0A-99B9-53FF86115D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658505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D32AD7-4EC4-4336-8E66-DAF3CD63E129}"/>
              </a:ext>
            </a:extLst>
          </p:cNvPr>
          <p:cNvCxnSpPr>
            <a:cxnSpLocks/>
          </p:cNvCxnSpPr>
          <p:nvPr userDrawn="1"/>
        </p:nvCxnSpPr>
        <p:spPr>
          <a:xfrm>
            <a:off x="6094413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3F0FF2-9D07-4173-8901-D515EA8C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7800"/>
            <a:ext cx="5410200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85B24-6983-47FE-AA4D-FD610A3D3B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21426" y="1447800"/>
            <a:ext cx="5413362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135ECDE-9650-420F-B887-80D8299F5C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9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C28CFF88-D122-4C72-90AF-98AEC7B19C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A4634491-90BC-4AE1-BB5A-332230E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11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9FEE01-6D38-4AFF-8E39-8403A0C9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477012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BA91AD-94D7-45DB-9DC0-AA0B54CD6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75DB9-62CF-4691-983F-E0B1CA6CE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2FECC32-09FA-4F0A-99B9-53FF86115D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2714189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288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4AC4E7-4E1D-4EEA-B383-BA8B1F15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3D318D-5BC0-4FD7-84F6-570AAD7A014D}"/>
              </a:ext>
            </a:extLst>
          </p:cNvPr>
          <p:cNvCxnSpPr>
            <a:cxnSpLocks/>
          </p:cNvCxnSpPr>
          <p:nvPr userDrawn="1"/>
        </p:nvCxnSpPr>
        <p:spPr>
          <a:xfrm>
            <a:off x="4184986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893623-AAB5-4C02-BC15-F45AA3A235AA}"/>
              </a:ext>
            </a:extLst>
          </p:cNvPr>
          <p:cNvCxnSpPr>
            <a:cxnSpLocks/>
          </p:cNvCxnSpPr>
          <p:nvPr userDrawn="1"/>
        </p:nvCxnSpPr>
        <p:spPr>
          <a:xfrm>
            <a:off x="8007007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3">
            <a:extLst>
              <a:ext uri="{FF2B5EF4-FFF2-40B4-BE49-F238E27FC236}">
                <a16:creationId xmlns:a16="http://schemas.microsoft.com/office/drawing/2014/main" id="{767CBE20-A9B1-4A35-83D8-A73BEBC38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3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53B5A437-9046-4D9A-B9A8-6545E19F5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B101C1CC-2FB9-44F0-AA12-C9ED765644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0EF105-BA09-4670-B8E9-4C9C082BE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9220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C807397-FCCB-47FB-AD0D-F4EF80200F3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101242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9273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7488">
          <p15:clr>
            <a:srgbClr val="FBAE40"/>
          </p15:clr>
        </p15:guide>
        <p15:guide id="4" pos="19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Horiz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1B004D-3DA5-4FB1-86C3-AEE8370F2FDB}"/>
              </a:ext>
            </a:extLst>
          </p:cNvPr>
          <p:cNvCxnSpPr>
            <a:cxnSpLocks/>
          </p:cNvCxnSpPr>
          <p:nvPr userDrawn="1"/>
        </p:nvCxnSpPr>
        <p:spPr>
          <a:xfrm>
            <a:off x="446181" y="2955131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906EE-1306-469E-9B3A-03111095D817}"/>
              </a:ext>
            </a:extLst>
          </p:cNvPr>
          <p:cNvCxnSpPr>
            <a:cxnSpLocks/>
          </p:cNvCxnSpPr>
          <p:nvPr userDrawn="1"/>
        </p:nvCxnSpPr>
        <p:spPr>
          <a:xfrm>
            <a:off x="446181" y="4591845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B054C7E-EC6C-4C07-AE9B-BE8CF5827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marL="225425" indent="-2254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00503B-625A-40D6-A09F-268AABD4BA0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9743" y="3084514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085E28-D41A-4AB4-A103-F6E2760E09C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200" y="4721227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D620418-EEB2-4760-B008-A8F072EDD2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9B2C728-A5A1-4484-A619-4E9E480843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EB014FE1-F0E6-4EE1-923A-906D66CBAB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23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  <p15:guide id="4" orient="horz" pos="912">
          <p15:clr>
            <a:srgbClr val="FBAE40"/>
          </p15:clr>
        </p15:guide>
        <p15:guide id="5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3BFEB-E3E2-40B7-A253-8DF9A4ADA8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47732"/>
            <a:ext cx="11582400" cy="404868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62BD97-CE5D-4353-8684-0E76CAC1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572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6293CAC-E1C7-430F-9B47-1D1372474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DBFC91C-8CCE-4BFA-A2DB-040D53241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2BDF944-3173-46A4-AE85-8B2DF233C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14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3D873-0981-44B3-9F23-FE6A66F25CCB}"/>
              </a:ext>
            </a:extLst>
          </p:cNvPr>
          <p:cNvSpPr/>
          <p:nvPr userDrawn="1"/>
        </p:nvSpPr>
        <p:spPr bwMode="gray">
          <a:xfrm>
            <a:off x="4060824" y="1981200"/>
            <a:ext cx="4067176" cy="35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F5A84BC-8CC7-416E-9A02-8994A246FE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4F236D9-79B7-45F4-A450-3A5A22D976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2800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2C69F86-EB6F-4E6A-A481-EF2943D418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4265612" y="3419022"/>
            <a:ext cx="3657600" cy="752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2265DCB-702C-4B39-866D-759DBA9B8E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white">
          <a:xfrm>
            <a:off x="4265612" y="4267200"/>
            <a:ext cx="3657600" cy="7266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229CF78-FD03-4D68-8B06-A070ACC25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3E5A779-8138-44AD-8594-A3305B7734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C64B3573-DB9B-417D-84AB-8F4B04643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09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Imag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7200"/>
            <a:ext cx="121920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EF93357-ACE0-401E-B673-E62DD3B4B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90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Band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28220791-D495-4D87-90C8-E922F6083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12192000" cy="33782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82ECDED-16BD-46CC-9E54-CE94F637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5BC33B8-03C1-47C6-B7A6-54A6697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3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30090F6-DCC4-4D36-8C94-183E108D8C49}"/>
              </a:ext>
            </a:extLst>
          </p:cNvPr>
          <p:cNvSpPr/>
          <p:nvPr userDrawn="1"/>
        </p:nvSpPr>
        <p:spPr>
          <a:xfrm>
            <a:off x="4114800" y="5346981"/>
            <a:ext cx="8083677" cy="10607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32254321"/>
              </p:ext>
            </p:extLst>
          </p:nvPr>
        </p:nvGraphicFramePr>
        <p:xfrm>
          <a:off x="4419600" y="1231508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549046"/>
            <a:ext cx="6414655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sz="1800" b="1" dirty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Published Case Study Headline in Title Case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599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050">
                <a:solidFill>
                  <a:schemeClr val="tx1"/>
                </a:solidFill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GB" sz="1050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81825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8048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55563" indent="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Tx/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marR="0" lvl="0" indent="-171450" algn="l" defTabSz="6095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500611-86D1-47D6-81ED-99234D6492D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945813" y="565610"/>
            <a:ext cx="941387" cy="552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/>
            </a:lvl1pPr>
            <a:lvl2pPr>
              <a:buNone/>
              <a:defRPr sz="1000"/>
            </a:lvl2pPr>
            <a:lvl3pPr>
              <a:buNone/>
              <a:defRPr sz="10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en-US" dirty="0"/>
              <a:t>Logo should fit in this area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EE4AB24-9081-497B-9837-5F6FFC203E3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19599" y="5404672"/>
            <a:ext cx="7467600" cy="57641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a quote here, up to three lines, beginning and ending with quotation marks. </a:t>
            </a:r>
          </a:p>
          <a:p>
            <a:pPr lvl="0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CD48BF2-48F6-46DC-91F6-F36BEC0F03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68924" y="6092236"/>
            <a:ext cx="6518275" cy="339873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2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200" dirty="0"/>
              <a:t>- Client’s First and Last Name in bold type, Job Title, Organization Name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90093CD-BB1C-4B90-B24C-4BA444F754B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707526" y="6492548"/>
            <a:ext cx="2179674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READ THE CASE STUDY &gt;&gt;</a:t>
            </a:r>
            <a:endParaRPr lang="en-US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11324375-FF8B-40FF-8241-997A048B5F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95826" y="6492548"/>
            <a:ext cx="2032222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WATCH THE VIDEO &gt;&gt;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179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D32AD7-4EC4-4336-8E66-DAF3CD63E129}"/>
              </a:ext>
            </a:extLst>
          </p:cNvPr>
          <p:cNvCxnSpPr>
            <a:cxnSpLocks/>
          </p:cNvCxnSpPr>
          <p:nvPr userDrawn="1"/>
        </p:nvCxnSpPr>
        <p:spPr>
          <a:xfrm>
            <a:off x="6094413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3F0FF2-9D07-4173-8901-D515EA8C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7800"/>
            <a:ext cx="5410200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85B24-6983-47FE-AA4D-FD610A3D3B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21426" y="1447800"/>
            <a:ext cx="5413362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135ECDE-9650-420F-B887-80D8299F5C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9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C28CFF88-D122-4C72-90AF-98AEC7B19C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A4634491-90BC-4AE1-BB5A-332230E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748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4AC4E7-4E1D-4EEA-B383-BA8B1F15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3D318D-5BC0-4FD7-84F6-570AAD7A014D}"/>
              </a:ext>
            </a:extLst>
          </p:cNvPr>
          <p:cNvCxnSpPr>
            <a:cxnSpLocks/>
          </p:cNvCxnSpPr>
          <p:nvPr userDrawn="1"/>
        </p:nvCxnSpPr>
        <p:spPr>
          <a:xfrm>
            <a:off x="4184986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893623-AAB5-4C02-BC15-F45AA3A235AA}"/>
              </a:ext>
            </a:extLst>
          </p:cNvPr>
          <p:cNvCxnSpPr>
            <a:cxnSpLocks/>
          </p:cNvCxnSpPr>
          <p:nvPr userDrawn="1"/>
        </p:nvCxnSpPr>
        <p:spPr>
          <a:xfrm>
            <a:off x="8007007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3">
            <a:extLst>
              <a:ext uri="{FF2B5EF4-FFF2-40B4-BE49-F238E27FC236}">
                <a16:creationId xmlns:a16="http://schemas.microsoft.com/office/drawing/2014/main" id="{767CBE20-A9B1-4A35-83D8-A73BEBC38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3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53B5A437-9046-4D9A-B9A8-6545E19F5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B101C1CC-2FB9-44F0-AA12-C9ED765644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0EF105-BA09-4670-B8E9-4C9C082BE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9220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C807397-FCCB-47FB-AD0D-F4EF80200F3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101242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827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488" userDrawn="1">
          <p15:clr>
            <a:srgbClr val="FBAE40"/>
          </p15:clr>
        </p15:guide>
        <p15:guide id="4" pos="19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Horiz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1B004D-3DA5-4FB1-86C3-AEE8370F2FDB}"/>
              </a:ext>
            </a:extLst>
          </p:cNvPr>
          <p:cNvCxnSpPr>
            <a:cxnSpLocks/>
          </p:cNvCxnSpPr>
          <p:nvPr userDrawn="1"/>
        </p:nvCxnSpPr>
        <p:spPr>
          <a:xfrm>
            <a:off x="446181" y="2955131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906EE-1306-469E-9B3A-03111095D817}"/>
              </a:ext>
            </a:extLst>
          </p:cNvPr>
          <p:cNvCxnSpPr>
            <a:cxnSpLocks/>
          </p:cNvCxnSpPr>
          <p:nvPr userDrawn="1"/>
        </p:nvCxnSpPr>
        <p:spPr>
          <a:xfrm>
            <a:off x="446181" y="4591845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B054C7E-EC6C-4C07-AE9B-BE8CF5827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marL="225425" indent="-2254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00503B-625A-40D6-A09F-268AABD4BA0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9743" y="3084514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085E28-D41A-4AB4-A103-F6E2760E09C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200" y="4721227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D620418-EEB2-4760-B008-A8F072EDD2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9B2C728-A5A1-4484-A619-4E9E480843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EB014FE1-F0E6-4EE1-923A-906D66CBAB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7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orient="horz" pos="912" userDrawn="1">
          <p15:clr>
            <a:srgbClr val="FBAE40"/>
          </p15:clr>
        </p15:guide>
        <p15:guide id="5" orient="horz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3BFEB-E3E2-40B7-A253-8DF9A4ADA8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47732"/>
            <a:ext cx="11582400" cy="404868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62BD97-CE5D-4353-8684-0E76CAC1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572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6293CAC-E1C7-430F-9B47-1D1372474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DBFC91C-8CCE-4BFA-A2DB-040D53241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2BDF944-3173-46A4-AE85-8B2DF233C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82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3D873-0981-44B3-9F23-FE6A66F25CCB}"/>
              </a:ext>
            </a:extLst>
          </p:cNvPr>
          <p:cNvSpPr/>
          <p:nvPr userDrawn="1"/>
        </p:nvSpPr>
        <p:spPr bwMode="gray">
          <a:xfrm>
            <a:off x="4060824" y="1981200"/>
            <a:ext cx="4067176" cy="35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F5A84BC-8CC7-416E-9A02-8994A246FE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4F236D9-79B7-45F4-A450-3A5A22D976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2800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2C69F86-EB6F-4E6A-A481-EF2943D418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4265612" y="3419022"/>
            <a:ext cx="3657600" cy="752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2265DCB-702C-4B39-866D-759DBA9B8E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white">
          <a:xfrm>
            <a:off x="4265612" y="4267200"/>
            <a:ext cx="3657600" cy="7266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229CF78-FD03-4D68-8B06-A070ACC25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3E5A779-8138-44AD-8594-A3305B7734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C64B3573-DB9B-417D-84AB-8F4B04643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69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488" userDrawn="1">
          <p15:clr>
            <a:srgbClr val="FBAE40"/>
          </p15:clr>
        </p15:guide>
        <p15:guide id="3" pos="1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6400800"/>
            <a:ext cx="12192000" cy="45812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581651"/>
            <a:ext cx="709083" cy="1276350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F1B08FBC-0754-4A22-9FF6-E1EB2B13A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5F5690AF-F9D3-41D0-AF84-4591497DC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D743AACC-E6A3-4545-99FC-8515D810C3F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87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</p:sldLayoutIdLst>
  <p:hf hdr="0" dt="0"/>
  <p:txStyles>
    <p:titleStyle>
      <a:lvl1pPr algn="l" defTabSz="609555" rtl="0" eaLnBrk="1" fontAlgn="base" hangingPunct="1">
        <a:spcBef>
          <a:spcPct val="0"/>
        </a:spcBef>
        <a:spcAft>
          <a:spcPct val="0"/>
        </a:spcAft>
        <a:defRPr kumimoji="1" sz="2400" b="0" i="0" kern="1200" spc="200" baseline="0">
          <a:solidFill>
            <a:srgbClr val="404040"/>
          </a:solidFill>
          <a:latin typeface="HGPGothicE" charset="-128"/>
          <a:ea typeface="HGPGothicE" charset="-128"/>
          <a:cs typeface="HGPGothicE" charset="-128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3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4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74" r:id="rId11"/>
    <p:sldLayoutId id="2147483875" r:id="rId12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  <p15:guide id="4" pos="7488" userDrawn="1">
          <p15:clr>
            <a:srgbClr val="F26B43"/>
          </p15:clr>
        </p15:guide>
        <p15:guide id="5" pos="19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6400800"/>
            <a:ext cx="12192000" cy="45812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486400"/>
            <a:ext cx="762000" cy="1371601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F1B08FBC-0754-4A22-9FF6-E1EB2B13A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2021 NTT DATA, Inc. All rights reserved.</a:t>
            </a:r>
          </a:p>
        </p:txBody>
      </p: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id="{5F5690AF-F9D3-41D0-AF84-4591497DC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18DC6EA-A69D-4D67-A8FB-5DEACE8BC13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06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</p:sldLayoutIdLst>
  <p:hf hdr="0" dt="0"/>
  <p:txStyles>
    <p:titleStyle>
      <a:lvl1pPr algn="l" defTabSz="609555" rtl="0" eaLnBrk="1" fontAlgn="base" hangingPunct="1">
        <a:spcBef>
          <a:spcPct val="0"/>
        </a:spcBef>
        <a:spcAft>
          <a:spcPct val="0"/>
        </a:spcAft>
        <a:defRPr kumimoji="1" sz="2400" b="0" i="0" kern="1200" spc="200" baseline="0">
          <a:solidFill>
            <a:srgbClr val="404040"/>
          </a:solidFill>
          <a:latin typeface="HGPGothicE" charset="-128"/>
          <a:ea typeface="HGPGothicE" charset="-128"/>
          <a:cs typeface="HGPGothicE" charset="-128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32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>
            <a:extLst>
              <a:ext uri="{FF2B5EF4-FFF2-40B4-BE49-F238E27FC236}">
                <a16:creationId xmlns:a16="http://schemas.microsoft.com/office/drawing/2014/main" id="{41D58A3C-E02C-4C9E-81B4-EF78C42B93DA}"/>
              </a:ext>
            </a:extLst>
          </p:cNvPr>
          <p:cNvSpPr/>
          <p:nvPr userDrawn="1"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2F0E52C-F694-4FD9-8441-2BDF61A42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8D2FB1D3-F8C4-4CE8-9D91-71CE28020DC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05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72" r:id="rId3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69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98" r:id="rId10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7488">
          <p15:clr>
            <a:srgbClr val="F26B43"/>
          </p15:clr>
        </p15:guide>
        <p15:guide id="5" pos="192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62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7488">
          <p15:clr>
            <a:srgbClr val="F26B43"/>
          </p15:clr>
        </p15:guide>
        <p15:guide id="5" pos="1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.nttdata.com/en/case-studies/bmw-client-story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Placeholder 17" descr="A picture containing text, person, electronics, computer&#10;&#10;Description automatically generated">
            <a:extLst>
              <a:ext uri="{FF2B5EF4-FFF2-40B4-BE49-F238E27FC236}">
                <a16:creationId xmlns:a16="http://schemas.microsoft.com/office/drawing/2014/main" id="{C181C9A4-4447-4463-85AD-B8708C69B91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57200"/>
            <a:ext cx="4114800" cy="64008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E7E606-606D-4583-8208-6E2543F6B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© 2022 NTT DATA, Inc.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6B2CA-02E8-49DE-9F09-1BE4897F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EA2340-BE12-4138-BE15-7C339B03EB4B}" type="slidenum">
              <a:rPr kumimoji="1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6785C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sz="800" b="0" i="0" u="none" strike="noStrike" kern="1200" cap="none" spc="0" normalizeH="0" baseline="0" noProof="0">
              <a:ln>
                <a:noFill/>
              </a:ln>
              <a:solidFill>
                <a:srgbClr val="6785C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Title 28">
            <a:extLst>
              <a:ext uri="{FF2B5EF4-FFF2-40B4-BE49-F238E27FC236}">
                <a16:creationId xmlns:a16="http://schemas.microsoft.com/office/drawing/2014/main" id="{8FB07EE8-1429-41BA-B3B6-1CD3CFF57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Accelerate the Future of Mobility: The BMW Group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82B275B-0E98-4E97-9E5B-99445CE1E0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200" dirty="0"/>
              <a:t>The technology demands of the evolving automotive market required innovative and flexible cloud environments.</a:t>
            </a:r>
            <a:endParaRPr lang="en-IN" sz="1200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977FB07-B0E9-49CB-A6E2-5BE338661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200" dirty="0"/>
              <a:t>NTT DATA Services migrated and integrated operations of the </a:t>
            </a:r>
            <a:br>
              <a:rPr lang="en-US" sz="1200" dirty="0"/>
            </a:br>
            <a:r>
              <a:rPr lang="en-US" sz="1200" dirty="0"/>
              <a:t>BMW Group’s worldwide data centers, driving improvements in compute efficiency, agility and automation.</a:t>
            </a:r>
            <a:endParaRPr lang="en-IN" sz="1200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502AE0E9-0A4F-42FB-84C9-6EC4A2F11C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27013" indent="-1714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IN" sz="1200" dirty="0"/>
              <a:t>Streamlines global computing environment comprising Windows and Linux/Unix servers</a:t>
            </a:r>
          </a:p>
          <a:p>
            <a:pPr marL="227013" indent="-1714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IN" sz="1200" dirty="0"/>
              <a:t>Ensures business continuity throughout an infrastructure transition</a:t>
            </a:r>
          </a:p>
          <a:p>
            <a:pPr marL="227013" indent="-1714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IN" sz="1200" dirty="0"/>
              <a:t>Builds global support for manufacturing and production lines, sales and marketing, showrooms and headquarters</a:t>
            </a:r>
          </a:p>
          <a:p>
            <a:pPr marL="227013" indent="-1714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IN" sz="1200" dirty="0"/>
              <a:t>Improves performance and reliability with onsite, nearshore and offshore delivery</a:t>
            </a:r>
          </a:p>
          <a:p>
            <a:pPr marL="227013" indent="-17145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IN" sz="1200" dirty="0"/>
              <a:t>Advances transformation to software defined infrastructure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4B77E28-1495-4BAB-A26B-ABE38422E3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43400" y="5590736"/>
            <a:ext cx="7467600" cy="576410"/>
          </a:xfrm>
        </p:spPr>
        <p:txBody>
          <a:bodyPr/>
          <a:lstStyle/>
          <a:p>
            <a:pPr lvl="0" defTabSz="914400"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defRPr/>
            </a:pPr>
            <a:r>
              <a:rPr lang="en-US" sz="1400" dirty="0">
                <a:solidFill>
                  <a:srgbClr val="FFFFFF"/>
                </a:solidFill>
                <a:ea typeface="Museo Sans For Dell" pitchFamily="2" charset="0"/>
                <a:cs typeface="Arial" panose="020B0604020202020204" pitchFamily="34" charset="0"/>
              </a:rPr>
              <a:t>Putting cloud front and center, NTT DATA Services transformed BMW Group’s worldwide data centers, driving productivity, flexibility and game-changing automation.</a:t>
            </a:r>
            <a:endParaRPr lang="en-US" sz="1400" i="1" dirty="0">
              <a:solidFill>
                <a:srgbClr val="FFFFFF"/>
              </a:solidFill>
              <a:ea typeface="Museo Sans For Dell" pitchFamily="2" charset="0"/>
              <a:cs typeface="Arial" panose="020B0604020202020204" pitchFamily="34" charset="0"/>
            </a:endParaRP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2C1C12E-1F60-4955-A0FF-9A78526448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 THE CASE STUDY &gt;&gt;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73598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noFill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6CAC3C-59C1-40BD-8648-86233CDB4D40}" vid="{8A01E33B-79B1-4A88-827C-90EE5BB83B07}"/>
    </a:ext>
  </a:extLst>
</a:theme>
</file>

<file path=ppt/theme/theme2.xml><?xml version="1.0" encoding="utf-8"?>
<a:theme xmlns:a="http://schemas.openxmlformats.org/drawingml/2006/main" name="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6CAC3C-59C1-40BD-8648-86233CDB4D40}" vid="{32A8F719-9E1D-4AB3-8B12-85C549BBE1AF}"/>
    </a:ext>
  </a:extLst>
</a:theme>
</file>

<file path=ppt/theme/theme3.xml><?xml version="1.0" encoding="utf-8"?>
<a:theme xmlns:a="http://schemas.openxmlformats.org/drawingml/2006/main" name="Divider Slides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6CAC3C-59C1-40BD-8648-86233CDB4D40}" vid="{8DA822CD-A7EE-4CAE-9F57-9B30D831F357}"/>
    </a:ext>
  </a:extLst>
</a:theme>
</file>

<file path=ppt/theme/theme4.xml><?xml version="1.0" encoding="utf-8"?>
<a:theme xmlns:a="http://schemas.openxmlformats.org/drawingml/2006/main" name="Closing Slides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>
              <a:lumMod val="75000"/>
            </a:schemeClr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6CAC3C-59C1-40BD-8648-86233CDB4D40}" vid="{863737DB-D3E9-4907-90AF-FE1C498A999D}"/>
    </a:ext>
  </a:extLst>
</a:theme>
</file>

<file path=ppt/theme/theme5.xml><?xml version="1.0" encoding="utf-8"?>
<a:theme xmlns:a="http://schemas.openxmlformats.org/drawingml/2006/main" name="1_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-2020.potx" id="{DA333F01-C82D-45D1-A260-C1837AF8FC07}" vid="{0521A6B9-75F9-441C-BEDC-6293976E021C}"/>
    </a:ext>
  </a:extLst>
</a:theme>
</file>

<file path=ppt/theme/theme6.xml><?xml version="1.0" encoding="utf-8"?>
<a:theme xmlns:a="http://schemas.openxmlformats.org/drawingml/2006/main" name="2_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NTTD Case Stu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-2020.potx" id="{DA333F01-C82D-45D1-A260-C1837AF8FC07}" vid="{0521A6B9-75F9-441C-BEDC-6293976E021C}"/>
    </a:ext>
  </a:extLst>
</a:theme>
</file>

<file path=ppt/theme/theme7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914045BB87554FBB8598C8659C1BF8" ma:contentTypeVersion="15" ma:contentTypeDescription="Create a new document." ma:contentTypeScope="" ma:versionID="d4458c26a0df285a56c56f3630586053">
  <xsd:schema xmlns:xsd="http://www.w3.org/2001/XMLSchema" xmlns:xs="http://www.w3.org/2001/XMLSchema" xmlns:p="http://schemas.microsoft.com/office/2006/metadata/properties" xmlns:ns2="f6083f01-a068-47f1-8adf-70eb39868ea3" xmlns:ns3="fe39a376-d69a-42bf-9fc5-21fd93f6fe2e" xmlns:ns4="88277476-d7b8-4914-a8c1-9da81a4263ec" targetNamespace="http://schemas.microsoft.com/office/2006/metadata/properties" ma:root="true" ma:fieldsID="420d43d1c53d544c478e1bce1818d880" ns2:_="" ns3:_="" ns4:_="">
    <xsd:import namespace="f6083f01-a068-47f1-8adf-70eb39868ea3"/>
    <xsd:import namespace="fe39a376-d69a-42bf-9fc5-21fd93f6fe2e"/>
    <xsd:import namespace="88277476-d7b8-4914-a8c1-9da81a4263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83f01-a068-47f1-8adf-70eb39868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6ec8287-7dca-4284-bf64-ff5b888be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9a376-d69a-42bf-9fc5-21fd93f6fe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77476-d7b8-4914-a8c1-9da81a4263ec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c2ef8ca2-3d9f-48c4-b01e-540bc7072f74}" ma:internalName="TaxCatchAll" ma:showField="CatchAllData" ma:web="fe39a376-d69a-42bf-9fc5-21fd93f6fe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083f01-a068-47f1-8adf-70eb39868ea3">
      <Terms xmlns="http://schemas.microsoft.com/office/infopath/2007/PartnerControls"/>
    </lcf76f155ced4ddcb4097134ff3c332f>
    <TaxCatchAll xmlns="88277476-d7b8-4914-a8c1-9da81a4263ec">
      <Value>1256</Value>
      <Value>966</Value>
      <Value>1152</Value>
      <Value>1168</Value>
      <Value>1201</Value>
      <Value>952</Value>
    </TaxCatchAl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46981A-C489-46C8-87C7-C8A373AC0D6D}"/>
</file>

<file path=customXml/itemProps2.xml><?xml version="1.0" encoding="utf-8"?>
<ds:datastoreItem xmlns:ds="http://schemas.openxmlformats.org/officeDocument/2006/customXml" ds:itemID="{CC7D18D6-1BF9-484F-9FF5-6BF0BC2C2AE0}">
  <ds:schemaRefs>
    <ds:schemaRef ds:uri="http://schemas.microsoft.com/office/2006/metadata/properties"/>
    <ds:schemaRef ds:uri="http://schemas.microsoft.com/office/infopath/2007/PartnerControls"/>
    <ds:schemaRef ds:uri="3551b45e-4d07-496d-b717-30c36ee5537f"/>
    <ds:schemaRef ds:uri="bc26e2ee-b72c-4c6e-a116-d9d1821b33eb"/>
    <ds:schemaRef ds:uri="90ff5c09-30bd-42fb-9951-609a932545df"/>
  </ds:schemaRefs>
</ds:datastoreItem>
</file>

<file path=customXml/itemProps3.xml><?xml version="1.0" encoding="utf-8"?>
<ds:datastoreItem xmlns:ds="http://schemas.openxmlformats.org/officeDocument/2006/customXml" ds:itemID="{D348519F-9201-4439-8306-45AB9E96A0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Cloud Transformation Case Studies</Template>
  <TotalTime>45</TotalTime>
  <Words>142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HGPGothicE</vt:lpstr>
      <vt:lpstr>Arial</vt:lpstr>
      <vt:lpstr>Calibri</vt:lpstr>
      <vt:lpstr>Title Slides</vt:lpstr>
      <vt:lpstr>Branded Header - Human (BH-H)</vt:lpstr>
      <vt:lpstr>Divider Slides</vt:lpstr>
      <vt:lpstr>Closing Slides</vt:lpstr>
      <vt:lpstr>1_Branded Header - Human (BH-H)</vt:lpstr>
      <vt:lpstr>2_Branded Header - Human (BH-H)</vt:lpstr>
      <vt:lpstr>Accelerate the Future of Mobility: The BMW Group</vt:lpstr>
    </vt:vector>
  </TitlesOfParts>
  <Company>NTT DATA,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Accelerate the Future of Mobility: The BMW Group</dc:title>
  <dc:subject>NTT DATA PowerPoint Template</dc:subject>
  <dc:creator>Reed, Ryan</dc:creator>
  <cp:keywords>Template;Corporate/Brand</cp:keywords>
  <cp:lastModifiedBy>Lloyd, Adam</cp:lastModifiedBy>
  <cp:revision>5</cp:revision>
  <cp:lastPrinted>2016-10-07T04:27:25Z</cp:lastPrinted>
  <dcterms:created xsi:type="dcterms:W3CDTF">2021-09-23T16:56:59Z</dcterms:created>
  <dcterms:modified xsi:type="dcterms:W3CDTF">2023-06-26T16:24:06Z</dcterms:modified>
  <cp:version>1.5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0x010100E9914045BB87554FBB8598C8659C1BF8</vt:lpwstr>
  </property>
  <property fmtid="{D5CDD505-2E9C-101B-9397-08002B2CF9AE}" pid="3" name="Document Creator">
    <vt:lpwstr/>
  </property>
  <property fmtid="{D5CDD505-2E9C-101B-9397-08002B2CF9AE}" pid="4" name="TitusGUID">
    <vt:lpwstr>58bce1d1-9182-4495-a305-9a4ba1e0f5de</vt:lpwstr>
  </property>
  <property fmtid="{D5CDD505-2E9C-101B-9397-08002B2CF9AE}" pid="5" name="Classification">
    <vt:lpwstr>No Restrictions</vt:lpwstr>
  </property>
  <property fmtid="{D5CDD505-2E9C-101B-9397-08002B2CF9AE}" pid="6" name="Document Editor">
    <vt:lpwstr/>
  </property>
  <property fmtid="{D5CDD505-2E9C-101B-9397-08002B2CF9AE}" pid="7" name="Sublabels">
    <vt:lpwstr/>
  </property>
  <property fmtid="{D5CDD505-2E9C-101B-9397-08002B2CF9AE}" pid="8" name="Business Unit">
    <vt:lpwstr>MFG</vt:lpwstr>
  </property>
  <property fmtid="{D5CDD505-2E9C-101B-9397-08002B2CF9AE}" pid="9" name="Client Executive">
    <vt:lpwstr/>
  </property>
  <property fmtid="{D5CDD505-2E9C-101B-9397-08002B2CF9AE}" pid="10" name="_ExtendedDescription">
    <vt:lpwstr/>
  </property>
  <property fmtid="{D5CDD505-2E9C-101B-9397-08002B2CF9AE}" pid="11" name="Digital_x0020_Offerings_x0020__x002d__x0020_Vertical">
    <vt:lpwstr/>
  </property>
  <property fmtid="{D5CDD505-2E9C-101B-9397-08002B2CF9AE}" pid="12" name="jdea2b503ec449b4a2e4b969f8407188">
    <vt:lpwstr/>
  </property>
  <property fmtid="{D5CDD505-2E9C-101B-9397-08002B2CF9AE}" pid="13" name="le11f2964383494aa1b847eee6f6570e">
    <vt:lpwstr/>
  </property>
  <property fmtid="{D5CDD505-2E9C-101B-9397-08002B2CF9AE}" pid="14" name="n468e1141b5744c1b1cd8b58660bc260">
    <vt:lpwstr>Automotive|9ec104bf-c194-4343-b62b-1cf47661e457</vt:lpwstr>
  </property>
  <property fmtid="{D5CDD505-2E9C-101B-9397-08002B2CF9AE}" pid="15" name="j57eb5f75ba14331b5c88775ee4225ea">
    <vt:lpwstr>Hybrid Infrastructure Managed Services|b815390e-f814-4ce2-9408-bb84331e7d33</vt:lpwstr>
  </property>
  <property fmtid="{D5CDD505-2E9C-101B-9397-08002B2CF9AE}" pid="16" name="pf6ea0f640ca4086b3379b26eac71dde">
    <vt:lpwstr>Case Study|1a366a99-45b1-4579-a590-b3a12be3de6b</vt:lpwstr>
  </property>
  <property fmtid="{D5CDD505-2E9C-101B-9397-08002B2CF9AE}" pid="17" name="Sales_x0020_Stage">
    <vt:lpwstr/>
  </property>
  <property fmtid="{D5CDD505-2E9C-101B-9397-08002B2CF9AE}" pid="18" name="p75538bb9757404e88a7829c85a1ed90">
    <vt:lpwstr/>
  </property>
  <property fmtid="{D5CDD505-2E9C-101B-9397-08002B2CF9AE}" pid="19" name="ifbd129e445747c99996cea1b8a79f55">
    <vt:lpwstr/>
  </property>
  <property fmtid="{D5CDD505-2E9C-101B-9397-08002B2CF9AE}" pid="20" name="Digital_x0020_Offerings_x0020__x002d__x0020_Sub_x002d_Service">
    <vt:lpwstr/>
  </property>
  <property fmtid="{D5CDD505-2E9C-101B-9397-08002B2CF9AE}" pid="21" name="Artifact Type">
    <vt:lpwstr>966;#Case Study|1a366a99-45b1-4579-a590-b3a12be3de6b</vt:lpwstr>
  </property>
  <property fmtid="{D5CDD505-2E9C-101B-9397-08002B2CF9AE}" pid="22" name="kaaebd57c955488dbe4efe662d9a4bd6">
    <vt:lpwstr/>
  </property>
  <property fmtid="{D5CDD505-2E9C-101B-9397-08002B2CF9AE}" pid="23" name="Offering_x0028_s_x0029_">
    <vt:lpwstr/>
  </property>
  <property fmtid="{D5CDD505-2E9C-101B-9397-08002B2CF9AE}" pid="24" name="Portfolio">
    <vt:lpwstr/>
  </property>
  <property fmtid="{D5CDD505-2E9C-101B-9397-08002B2CF9AE}" pid="25" name="Digital_x0020_Offerings_x0020__x002d__x0020_Service">
    <vt:lpwstr/>
  </property>
  <property fmtid="{D5CDD505-2E9C-101B-9397-08002B2CF9AE}" pid="26" name="TaxCatchAll">
    <vt:lpwstr>1256;#BMW Group|de339235-db94-45a8-b518-ab3f78b80e8c;#966;#Case Study|1a366a99-45b1-4579-a590-b3a12be3de6b;#1152;#Automotive|9ec104bf-c194-4343-b62b-1cf47661e457;#1168;#Hybrid Infrastructure Managed Services|b815390e-f814-4ce2-9408-bb84331e7d33;#1201;#Private Cloud as-a-Service|b55d66aa-ae59-49ab-a716-5e87bad3595a;#952;#NTT Data Dedicated Cloud (NDC)|7ac33202-e498-4721-a2d5-4dcff1486fe8</vt:lpwstr>
  </property>
  <property fmtid="{D5CDD505-2E9C-101B-9397-08002B2CF9AE}" pid="27" name="Topic0">
    <vt:lpwstr/>
  </property>
  <property fmtid="{D5CDD505-2E9C-101B-9397-08002B2CF9AE}" pid="28" name="ja4f48277bea41878f004f86f7b8de80">
    <vt:lpwstr>NTT Data Dedicated Cloud (NDC)|7ac33202-e498-4721-a2d5-4dcff1486fe8</vt:lpwstr>
  </property>
  <property fmtid="{D5CDD505-2E9C-101B-9397-08002B2CF9AE}" pid="29" name="i87d9ac449e74a3a8792b67c02985655">
    <vt:lpwstr>Private Cloud as-a-Service|b55d66aa-ae59-49ab-a716-5e87bad3595a</vt:lpwstr>
  </property>
  <property fmtid="{D5CDD505-2E9C-101B-9397-08002B2CF9AE}" pid="30" name="Capability">
    <vt:lpwstr/>
  </property>
  <property fmtid="{D5CDD505-2E9C-101B-9397-08002B2CF9AE}" pid="31" name="Digital_x0020_Offerings_x0020__x002d__x0020_Customer">
    <vt:lpwstr/>
  </property>
  <property fmtid="{D5CDD505-2E9C-101B-9397-08002B2CF9AE}" pid="32" name="Offering(s)">
    <vt:lpwstr>1168;#Hybrid Infrastructure Managed Services|b815390e-f814-4ce2-9408-bb84331e7d33</vt:lpwstr>
  </property>
  <property fmtid="{D5CDD505-2E9C-101B-9397-08002B2CF9AE}" pid="33" name="Digital Offerings - Customer">
    <vt:lpwstr/>
  </property>
  <property fmtid="{D5CDD505-2E9C-101B-9397-08002B2CF9AE}" pid="34" name="Digital Offerings - Sub-Service">
    <vt:lpwstr>952;#NTT Data Dedicated Cloud (NDC)|7ac33202-e498-4721-a2d5-4dcff1486fe8</vt:lpwstr>
  </property>
  <property fmtid="{D5CDD505-2E9C-101B-9397-08002B2CF9AE}" pid="35" name="Sales Stage">
    <vt:lpwstr/>
  </property>
  <property fmtid="{D5CDD505-2E9C-101B-9397-08002B2CF9AE}" pid="36" name="Digital Offerings - Service">
    <vt:lpwstr>1201;#Private Cloud as-a-Service|b55d66aa-ae59-49ab-a716-5e87bad3595a</vt:lpwstr>
  </property>
  <property fmtid="{D5CDD505-2E9C-101B-9397-08002B2CF9AE}" pid="37" name="Digital Offerings - Vertical">
    <vt:lpwstr>1152;#Automotive|9ec104bf-c194-4343-b62b-1cf47661e457</vt:lpwstr>
  </property>
  <property fmtid="{D5CDD505-2E9C-101B-9397-08002B2CF9AE}" pid="38" name="ContentManager0">
    <vt:lpwstr>21;#Bonnie.S.Watson@nttdata.com</vt:lpwstr>
  </property>
  <property fmtid="{D5CDD505-2E9C-101B-9397-08002B2CF9AE}" pid="39" name="NTT DATA Client">
    <vt:lpwstr>1256;#BMW Group|de339235-db94-45a8-b518-ab3f78b80e8c</vt:lpwstr>
  </property>
  <property fmtid="{D5CDD505-2E9C-101B-9397-08002B2CF9AE}" pid="40" name="ContentManager">
    <vt:lpwstr/>
  </property>
  <property fmtid="{D5CDD505-2E9C-101B-9397-08002B2CF9AE}" pid="41" name="Hyperlink">
    <vt:lpwstr>https://us.nttdata.com/en/case-studies/bmw-client-story, Accelerate the Future of Mobility</vt:lpwstr>
  </property>
  <property fmtid="{D5CDD505-2E9C-101B-9397-08002B2CF9AE}" pid="42" name="Offering">
    <vt:lpwstr>;#Hybrid Infrastructure Managed Services (HIMS);#</vt:lpwstr>
  </property>
  <property fmtid="{D5CDD505-2E9C-101B-9397-08002B2CF9AE}" pid="43" name="Vertical">
    <vt:lpwstr>;#Automotive;#</vt:lpwstr>
  </property>
  <property fmtid="{D5CDD505-2E9C-101B-9397-08002B2CF9AE}" pid="44" name="Artifacts">
    <vt:lpwstr>Case Study</vt:lpwstr>
  </property>
  <property fmtid="{D5CDD505-2E9C-101B-9397-08002B2CF9AE}" pid="45" name="ArtifactLevel">
    <vt:lpwstr>;#Service;#</vt:lpwstr>
  </property>
  <property fmtid="{D5CDD505-2E9C-101B-9397-08002B2CF9AE}" pid="46" name="Artifact Type Display Order0">
    <vt:lpwstr>16 Case Study</vt:lpwstr>
  </property>
  <property fmtid="{D5CDD505-2E9C-101B-9397-08002B2CF9AE}" pid="47" name="Marketing Contact0">
    <vt:lpwstr>32</vt:lpwstr>
  </property>
  <property fmtid="{D5CDD505-2E9C-101B-9397-08002B2CF9AE}" pid="48" name="First Release">
    <vt:filetime>2021-02-16T08:00:00Z</vt:filetime>
  </property>
  <property fmtid="{D5CDD505-2E9C-101B-9397-08002B2CF9AE}" pid="49" name="AssetExpiryDate0">
    <vt:filetime>2024-03-31T07:00:00Z</vt:filetime>
  </property>
  <property fmtid="{D5CDD505-2E9C-101B-9397-08002B2CF9AE}" pid="50" name="Recency">
    <vt:lpwstr>Revalidated</vt:lpwstr>
  </property>
  <property fmtid="{D5CDD505-2E9C-101B-9397-08002B2CF9AE}" pid="51" name="Client">
    <vt:lpwstr>BMW Group</vt:lpwstr>
  </property>
  <property fmtid="{D5CDD505-2E9C-101B-9397-08002B2CF9AE}" pid="52" name="AssetExpiryDate">
    <vt:filetime>2024-03-31T07:00:00Z</vt:filetime>
  </property>
  <property fmtid="{D5CDD505-2E9C-101B-9397-08002B2CF9AE}" pid="53" name="Sub Service">
    <vt:lpwstr>;#NTT DATA Dedicated Cloud - NDC (Private Cloud as-a Service - HIMS);#</vt:lpwstr>
  </property>
  <property fmtid="{D5CDD505-2E9C-101B-9397-08002B2CF9AE}" pid="54" name="Service">
    <vt:lpwstr>;#Private Cloud as-a Service (HIMS);#</vt:lpwstr>
  </property>
  <property fmtid="{D5CDD505-2E9C-101B-9397-08002B2CF9AE}" pid="55" name="Artifact Type Display Order">
    <vt:lpwstr>16 Case Study</vt:lpwstr>
  </property>
  <property fmtid="{D5CDD505-2E9C-101B-9397-08002B2CF9AE}" pid="56" name="Marketing Contact">
    <vt:lpwstr>32;#Daly, Casey</vt:lpwstr>
  </property>
  <property fmtid="{D5CDD505-2E9C-101B-9397-08002B2CF9AE}" pid="57" name="Contact">
    <vt:lpwstr/>
  </property>
  <property fmtid="{D5CDD505-2E9C-101B-9397-08002B2CF9AE}" pid="58" name="ContentOwner">
    <vt:lpwstr>32;#Casey.Daly@nttdata.com</vt:lpwstr>
  </property>
  <property fmtid="{D5CDD505-2E9C-101B-9397-08002B2CF9AE}" pid="59" name="Artifact Owner">
    <vt:lpwstr>32;#Daly, Casey</vt:lpwstr>
  </property>
  <property fmtid="{D5CDD505-2E9C-101B-9397-08002B2CF9AE}" pid="60" name="Content Team Contact">
    <vt:lpwstr>21;#Watson, Bonnie S</vt:lpwstr>
  </property>
  <property fmtid="{D5CDD505-2E9C-101B-9397-08002B2CF9AE}" pid="61" name="eab7b00098d045bb867762f9eef290f1">
    <vt:lpwstr>Hybrid Infrastructure Managed Services|b815390e-f814-4ce2-9408-bb84331e7d33</vt:lpwstr>
  </property>
  <property fmtid="{D5CDD505-2E9C-101B-9397-08002B2CF9AE}" pid="62" name="New Offering(s)">
    <vt:lpwstr>1168;#Hybrid Infrastructure Managed Services|b815390e-f814-4ce2-9408-bb84331e7d33</vt:lpwstr>
  </property>
  <property fmtid="{D5CDD505-2E9C-101B-9397-08002B2CF9AE}" pid="63" name="Originating Company">
    <vt:lpwstr>Dell Services, LLC</vt:lpwstr>
  </property>
  <property fmtid="{D5CDD505-2E9C-101B-9397-08002B2CF9AE}" pid="64" name="Artifact Level">
    <vt:lpwstr>;#Service;#</vt:lpwstr>
  </property>
</Properties>
</file>