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3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936" userDrawn="1">
          <p15:clr>
            <a:srgbClr val="A4A3A4"/>
          </p15:clr>
        </p15:guide>
        <p15:guide id="4" pos="37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izumi" initials="k" lastIdx="4" clrIdx="0"/>
  <p:cmAuthor id="2" name="Christopher, Elizabeth A" initials="CEA" lastIdx="26" clrIdx="1">
    <p:extLst>
      <p:ext uri="{19B8F6BF-5375-455C-9EA6-DF929625EA0E}">
        <p15:presenceInfo xmlns:p15="http://schemas.microsoft.com/office/powerpoint/2012/main" userId="S::013960@NTTDATA.COM::c6aa0896-c224-4ee1-abda-1c37eebdd1f7" providerId="AD"/>
      </p:ext>
    </p:extLst>
  </p:cmAuthor>
  <p:cmAuthor id="3" name="Kulkarni, Prashanth" initials="KP" lastIdx="3" clrIdx="2">
    <p:extLst>
      <p:ext uri="{19B8F6BF-5375-455C-9EA6-DF929625EA0E}">
        <p15:presenceInfo xmlns:p15="http://schemas.microsoft.com/office/powerpoint/2012/main" userId="S::192026@NTTDATA.COM::7e56e2a2-7dee-4996-aab7-04d8bf78ff8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F1C50"/>
    <a:srgbClr val="6785C1"/>
    <a:srgbClr val="2C2C2C"/>
    <a:srgbClr val="1B1B1B"/>
    <a:srgbClr val="494949"/>
    <a:srgbClr val="471935"/>
    <a:srgbClr val="6D9644"/>
    <a:srgbClr val="9E3A22"/>
    <a:srgbClr val="006E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6590" autoAdjust="0"/>
  </p:normalViewPr>
  <p:slideViewPr>
    <p:cSldViewPr snapToGrid="0" snapToObjects="1">
      <p:cViewPr varScale="1">
        <p:scale>
          <a:sx n="67" d="100"/>
          <a:sy n="67" d="100"/>
        </p:scale>
        <p:origin x="636" y="44"/>
      </p:cViewPr>
      <p:guideLst>
        <p:guide orient="horz" pos="2160"/>
        <p:guide pos="3840"/>
        <p:guide pos="3936"/>
        <p:guide pos="374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612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1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ed, Ryan" userId="58bb8a09-459a-4c07-b810-5d34ff61277f" providerId="ADAL" clId="{92E58BE1-1A34-4199-9AB3-A7B848E7F8FF}"/>
    <pc:docChg chg="undo custSel modSld">
      <pc:chgData name="Reed, Ryan" userId="58bb8a09-459a-4c07-b810-5d34ff61277f" providerId="ADAL" clId="{92E58BE1-1A34-4199-9AB3-A7B848E7F8FF}" dt="2023-02-22T20:31:12.890" v="20" actId="20577"/>
      <pc:docMkLst>
        <pc:docMk/>
      </pc:docMkLst>
      <pc:sldChg chg="addSp delSp modSp mod">
        <pc:chgData name="Reed, Ryan" userId="58bb8a09-459a-4c07-b810-5d34ff61277f" providerId="ADAL" clId="{92E58BE1-1A34-4199-9AB3-A7B848E7F8FF}" dt="2023-02-22T20:31:12.890" v="20" actId="20577"/>
        <pc:sldMkLst>
          <pc:docMk/>
          <pc:sldMk cId="2426408226" sldId="332"/>
        </pc:sldMkLst>
        <pc:spChg chg="add del mod">
          <ac:chgData name="Reed, Ryan" userId="58bb8a09-459a-4c07-b810-5d34ff61277f" providerId="ADAL" clId="{92E58BE1-1A34-4199-9AB3-A7B848E7F8FF}" dt="2023-02-22T20:30:34.407" v="8"/>
          <ac:spMkLst>
            <pc:docMk/>
            <pc:sldMk cId="2426408226" sldId="332"/>
            <ac:spMk id="2" creationId="{9ED7742A-5273-7258-333D-E0157BAFE49E}"/>
          </ac:spMkLst>
        </pc:spChg>
        <pc:spChg chg="mod">
          <ac:chgData name="Reed, Ryan" userId="58bb8a09-459a-4c07-b810-5d34ff61277f" providerId="ADAL" clId="{92E58BE1-1A34-4199-9AB3-A7B848E7F8FF}" dt="2023-02-22T20:31:12.890" v="20" actId="20577"/>
          <ac:spMkLst>
            <pc:docMk/>
            <pc:sldMk cId="2426408226" sldId="332"/>
            <ac:spMk id="3" creationId="{81410211-CBF6-4A40-B110-EA0934190F59}"/>
          </ac:spMkLst>
        </pc:spChg>
        <pc:spChg chg="add mod">
          <ac:chgData name="Reed, Ryan" userId="58bb8a09-459a-4c07-b810-5d34ff61277f" providerId="ADAL" clId="{92E58BE1-1A34-4199-9AB3-A7B848E7F8FF}" dt="2023-02-22T20:31:00.873" v="18" actId="1076"/>
          <ac:spMkLst>
            <pc:docMk/>
            <pc:sldMk cId="2426408226" sldId="332"/>
            <ac:spMk id="4" creationId="{BAF73398-0F26-5E79-CD58-8B6DABEF67E0}"/>
          </ac:spMkLst>
        </pc:spChg>
        <pc:spChg chg="mod">
          <ac:chgData name="Reed, Ryan" userId="58bb8a09-459a-4c07-b810-5d34ff61277f" providerId="ADAL" clId="{92E58BE1-1A34-4199-9AB3-A7B848E7F8FF}" dt="2023-02-22T20:29:41.157" v="6" actId="20577"/>
          <ac:spMkLst>
            <pc:docMk/>
            <pc:sldMk cId="2426408226" sldId="332"/>
            <ac:spMk id="31" creationId="{8C34AE89-63C6-430A-B6D0-0D2F2ED4C92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C1A331-5310-4818-AC10-A0B358F26D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DB457-D9C3-46A5-B6FD-5589255DE62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5D2DB2-69CE-4E4C-A9C5-74599D4C580F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74CB9-3962-4959-8590-B7B276897D2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3C9A24-3C0F-477A-B9F2-1DAE94A4A8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D46FD-6AF1-461B-A28A-AC789C6534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04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87B8588-1665-0A4A-AD47-68FFFFC620D1}" type="datetimeFigureOut">
              <a:rPr lang="ja-JP" altLang="en-US" smtClean="0"/>
              <a:pPr/>
              <a:t>2023/2/23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F9AAED7-EB68-B44B-A29A-E9CFE7A114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394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kumimoji="1" sz="105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uccess Story (Unname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0E9BC70B-1571-475A-A3CC-BC50D4D7BFD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457200"/>
            <a:ext cx="4114800" cy="6400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/>
            </a:lvl1pPr>
          </a:lstStyle>
          <a:p>
            <a:r>
              <a:rPr lang="en-US" dirty="0"/>
              <a:t>7” x ‘ 4.5” @ 96dpi</a:t>
            </a: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422B1381-D1EC-4B1F-A760-D0DE414C1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" y="6556248"/>
            <a:ext cx="2194560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defTabSz="609555"/>
            <a:r>
              <a:rPr lang="en-US" dirty="0"/>
              <a:t>© 2022 NTT DATA, Inc. All rights reserved.</a:t>
            </a:r>
          </a:p>
        </p:txBody>
      </p:sp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387C637C-368D-4D98-8DB5-ECF98C4A6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>
              <a:defRPr sz="800">
                <a:solidFill>
                  <a:schemeClr val="accent2"/>
                </a:solidFill>
              </a:defRPr>
            </a:lvl1pPr>
          </a:lstStyle>
          <a:p>
            <a:pPr algn="ctr"/>
            <a:fld id="{92EA2340-BE12-4138-BE15-7C339B03EB4B}" type="slidenum">
              <a:rPr lang="en-US" smtClean="0"/>
              <a:pPr algn="ctr"/>
              <a:t>‹#›</a:t>
            </a:fld>
            <a:endParaRPr lang="en-US"/>
          </a:p>
        </p:txBody>
      </p:sp>
      <p:graphicFrame>
        <p:nvGraphicFramePr>
          <p:cNvPr id="8" name="Body Copy">
            <a:extLst>
              <a:ext uri="{FF2B5EF4-FFF2-40B4-BE49-F238E27FC236}">
                <a16:creationId xmlns:a16="http://schemas.microsoft.com/office/drawing/2014/main" id="{97B60F81-633F-4646-AA98-205101671A2A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239208836"/>
              </p:ext>
            </p:extLst>
          </p:nvPr>
        </p:nvGraphicFramePr>
        <p:xfrm>
          <a:off x="4419600" y="1135256"/>
          <a:ext cx="7467600" cy="4167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80">
                  <a:extLst>
                    <a:ext uri="{9D8B030D-6E8A-4147-A177-3AD203B41FA5}">
                      <a16:colId xmlns:a16="http://schemas.microsoft.com/office/drawing/2014/main" val="946091691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1729550602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614543895"/>
                    </a:ext>
                  </a:extLst>
                </a:gridCol>
                <a:gridCol w="192630">
                  <a:extLst>
                    <a:ext uri="{9D8B030D-6E8A-4147-A177-3AD203B41FA5}">
                      <a16:colId xmlns:a16="http://schemas.microsoft.com/office/drawing/2014/main" val="4208229438"/>
                    </a:ext>
                  </a:extLst>
                </a:gridCol>
                <a:gridCol w="2360780">
                  <a:extLst>
                    <a:ext uri="{9D8B030D-6E8A-4147-A177-3AD203B41FA5}">
                      <a16:colId xmlns:a16="http://schemas.microsoft.com/office/drawing/2014/main" val="1081490778"/>
                    </a:ext>
                  </a:extLst>
                </a:gridCol>
              </a:tblGrid>
              <a:tr h="416716"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Business need</a:t>
                      </a:r>
                      <a:r>
                        <a:rPr kumimoji="1" lang="en-US" sz="18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Solution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sz="1800" b="0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sz="1600" b="0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Outcomes</a:t>
                      </a:r>
                    </a:p>
                  </a:txBody>
                  <a:tcPr marL="0" marR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4790786"/>
                  </a:ext>
                </a:extLst>
              </a:tr>
            </a:tbl>
          </a:graphicData>
        </a:graphic>
      </p:graphicFrame>
      <p:sp>
        <p:nvSpPr>
          <p:cNvPr id="9" name="Title 3">
            <a:extLst>
              <a:ext uri="{FF2B5EF4-FFF2-40B4-BE49-F238E27FC236}">
                <a16:creationId xmlns:a16="http://schemas.microsoft.com/office/drawing/2014/main" id="{4403474F-4C11-4C2F-9EC3-2AA63BBDF2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9600" y="549046"/>
            <a:ext cx="6414655" cy="552204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>
              <a:defRPr lang="en-US" sz="18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Named Case Study Title (Title Case)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0C834197-400F-446C-8C06-80562BDF75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19599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sz="1100"/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lang="en-GB" sz="1050" dirty="0"/>
              <a:t>Example: The client needed to boost operational efficiency, flexibility and agility so it could continuously respond to customer demand.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E09CAB2B-0D59-4F3A-8262-32034F757D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81825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kumimoji="1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The client partners with </a:t>
            </a:r>
            <a:b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</a:b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NTT DATA to manage IT infrastructure services — covering data </a:t>
            </a:r>
            <a:r>
              <a:rPr kumimoji="1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center</a:t>
            </a:r>
            <a:r>
              <a:rPr kumimoji="1" lang="en-GB" sz="1050" b="0" i="0" u="none" strike="noStrike" kern="1200" cap="none" spc="0" normalizeH="0" baseline="0" noProof="0" dirty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  <a:latin typeface="+mn-lt"/>
                <a:cs typeface="+mn-cs"/>
              </a:rPr>
              <a:t> and help desk operations, security, servers, networking and messaging — so staff can focus on the core business.</a:t>
            </a:r>
            <a:endParaRPr lang="en-US" sz="1050" dirty="0"/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4C75FEB-4BF0-4940-9459-71F22DCD8AD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528048" y="1620785"/>
            <a:ext cx="2359152" cy="3886200"/>
          </a:xfrm>
          <a:prstGeom prst="rect">
            <a:avLst/>
          </a:prstGeom>
        </p:spPr>
        <p:txBody>
          <a:bodyPr lIns="0"/>
          <a:lstStyle>
            <a:lvl1pPr marL="227013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  <a:defRPr kumimoji="1" lang="en-GB" sz="1100" b="0" i="0" u="none" strike="noStrike" kern="1200" cap="none" spc="0" normalizeH="0" baseline="0" noProof="0" smtClean="0">
                <a:ln>
                  <a:noFill/>
                </a:ln>
                <a:solidFill>
                  <a:srgbClr val="404040"/>
                </a:solidFill>
                <a:effectLst/>
                <a:uLnTx/>
                <a:uFillTx/>
              </a:defRPr>
            </a:lvl1pPr>
            <a:lvl2pPr marL="609556" indent="0">
              <a:buNone/>
              <a:defRPr sz="1050"/>
            </a:lvl2pPr>
            <a:lvl3pPr marL="1219109" indent="0">
              <a:buNone/>
              <a:defRPr sz="1050"/>
            </a:lvl3pPr>
            <a:lvl4pPr marL="1828662" indent="0">
              <a:buNone/>
              <a:defRPr sz="1050"/>
            </a:lvl4pPr>
            <a:lvl5pPr marL="2438216" indent="0">
              <a:buNone/>
              <a:defRPr sz="1050"/>
            </a:lvl5pPr>
          </a:lstStyle>
          <a:p>
            <a:pPr marL="227013" lvl="0" indent="-171450" fontAlgn="base">
              <a:spcBef>
                <a:spcPct val="0"/>
              </a:spcBef>
              <a:spcAft>
                <a:spcPts val="600"/>
              </a:spcAft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444444"/>
                </a:solidFill>
                <a:ea typeface="Museo Sans For Dell" pitchFamily="2" charset="0"/>
              </a:rPr>
              <a:t>Bullets</a:t>
            </a:r>
            <a:endParaRPr kumimoji="1" lang="en-US" sz="1050" dirty="0">
              <a:solidFill>
                <a:srgbClr val="444444"/>
              </a:solidFill>
              <a:ea typeface="Museo Sans For Dell" pitchFamily="2" charset="0"/>
            </a:endParaRP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10DB331-BCC2-4933-82DD-8532EA7B4DB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14800" y="5306098"/>
            <a:ext cx="8077200" cy="1060839"/>
          </a:xfrm>
          <a:prstGeom prst="rect">
            <a:avLst/>
          </a:prstGeom>
          <a:solidFill>
            <a:schemeClr val="tx2"/>
          </a:solidFill>
        </p:spPr>
        <p:txBody>
          <a:bodyPr anchor="ctr"/>
          <a:lstStyle>
            <a:lvl1pPr marL="0" indent="0" algn="ctr">
              <a:buNone/>
              <a:defRPr sz="18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For the Development of Published Case Studies – Quote or call-out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B500611-86D1-47D6-81ED-99234D6492D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10945813" y="565610"/>
            <a:ext cx="941387" cy="552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050"/>
            </a:lvl1pPr>
            <a:lvl2pPr>
              <a:buNone/>
              <a:defRPr sz="1000"/>
            </a:lvl2pPr>
            <a:lvl3pPr>
              <a:buNone/>
              <a:defRPr sz="10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 dirty="0"/>
              <a:t>Logo should fit in this area</a:t>
            </a:r>
          </a:p>
        </p:txBody>
      </p:sp>
    </p:spTree>
    <p:extLst>
      <p:ext uri="{BB962C8B-B14F-4D97-AF65-F5344CB8AC3E}">
        <p14:creationId xmlns:p14="http://schemas.microsoft.com/office/powerpoint/2010/main" val="14426213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  <p15:guide id="2" pos="7488">
          <p15:clr>
            <a:srgbClr val="FBAE40"/>
          </p15:clr>
        </p15:guide>
        <p15:guide id="3" pos="19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7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b="0" i="0" dirty="0">
              <a:solidFill>
                <a:schemeClr val="tx1"/>
              </a:solidFill>
              <a:latin typeface="HGPGothicE" charset="-128"/>
              <a:ea typeface="HGPGothicE" charset="-128"/>
            </a:endParaRPr>
          </a:p>
        </p:txBody>
      </p:sp>
      <p:sp>
        <p:nvSpPr>
          <p:cNvPr id="5" name="Slide Number Placeholder 2">
            <a:extLst>
              <a:ext uri="{FF2B5EF4-FFF2-40B4-BE49-F238E27FC236}">
                <a16:creationId xmlns:a16="http://schemas.microsoft.com/office/drawing/2014/main" id="{4DEE24DF-B91C-4576-BFF5-B02A5E2134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762244" y="6556248"/>
            <a:ext cx="667512" cy="182880"/>
          </a:xfrm>
          <a:prstGeom prst="rect">
            <a:avLst/>
          </a:prstGeom>
        </p:spPr>
        <p:txBody>
          <a:bodyPr anchor="ctr"/>
          <a:lstStyle>
            <a:lvl1pPr algn="ctr">
              <a:defRPr sz="800">
                <a:solidFill>
                  <a:schemeClr val="accent2"/>
                </a:solidFill>
              </a:defRPr>
            </a:lvl1pPr>
          </a:lstStyle>
          <a:p>
            <a:fld id="{92EA2340-BE12-4138-BE15-7C339B03EB4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065F47C-01F7-42CF-BA47-6ACD89130B1B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10853738" y="152956"/>
            <a:ext cx="1021556" cy="151287"/>
          </a:xfrm>
          <a:custGeom>
            <a:avLst/>
            <a:gdLst>
              <a:gd name="T0" fmla="*/ 375 w 1361"/>
              <a:gd name="T1" fmla="*/ 43 h 199"/>
              <a:gd name="T2" fmla="*/ 313 w 1361"/>
              <a:gd name="T3" fmla="*/ 196 h 199"/>
              <a:gd name="T4" fmla="*/ 269 w 1361"/>
              <a:gd name="T5" fmla="*/ 43 h 199"/>
              <a:gd name="T6" fmla="*/ 207 w 1361"/>
              <a:gd name="T7" fmla="*/ 2 h 199"/>
              <a:gd name="T8" fmla="*/ 995 w 1361"/>
              <a:gd name="T9" fmla="*/ 69 h 199"/>
              <a:gd name="T10" fmla="*/ 864 w 1361"/>
              <a:gd name="T11" fmla="*/ 196 h 199"/>
              <a:gd name="T12" fmla="*/ 811 w 1361"/>
              <a:gd name="T13" fmla="*/ 132 h 199"/>
              <a:gd name="T14" fmla="*/ 951 w 1361"/>
              <a:gd name="T15" fmla="*/ 76 h 199"/>
              <a:gd name="T16" fmla="*/ 929 w 1361"/>
              <a:gd name="T17" fmla="*/ 44 h 199"/>
              <a:gd name="T18" fmla="*/ 821 w 1361"/>
              <a:gd name="T19" fmla="*/ 2 h 199"/>
              <a:gd name="T20" fmla="*/ 995 w 1361"/>
              <a:gd name="T21" fmla="*/ 69 h 199"/>
              <a:gd name="T22" fmla="*/ 951 w 1361"/>
              <a:gd name="T23" fmla="*/ 115 h 199"/>
              <a:gd name="T24" fmla="*/ 854 w 1361"/>
              <a:gd name="T25" fmla="*/ 135 h 199"/>
              <a:gd name="T26" fmla="*/ 951 w 1361"/>
              <a:gd name="T27" fmla="*/ 155 h 199"/>
              <a:gd name="T28" fmla="*/ 1361 w 1361"/>
              <a:gd name="T29" fmla="*/ 196 h 199"/>
              <a:gd name="T30" fmla="*/ 1177 w 1361"/>
              <a:gd name="T31" fmla="*/ 141 h 199"/>
              <a:gd name="T32" fmla="*/ 1228 w 1361"/>
              <a:gd name="T33" fmla="*/ 76 h 199"/>
              <a:gd name="T34" fmla="*/ 1317 w 1361"/>
              <a:gd name="T35" fmla="*/ 69 h 199"/>
              <a:gd name="T36" fmla="*/ 1187 w 1361"/>
              <a:gd name="T37" fmla="*/ 44 h 199"/>
              <a:gd name="T38" fmla="*/ 1298 w 1361"/>
              <a:gd name="T39" fmla="*/ 2 h 199"/>
              <a:gd name="T40" fmla="*/ 1317 w 1361"/>
              <a:gd name="T41" fmla="*/ 155 h 199"/>
              <a:gd name="T42" fmla="*/ 1234 w 1361"/>
              <a:gd name="T43" fmla="*/ 115 h 199"/>
              <a:gd name="T44" fmla="*/ 1234 w 1361"/>
              <a:gd name="T45" fmla="*/ 155 h 199"/>
              <a:gd name="T46" fmla="*/ 389 w 1361"/>
              <a:gd name="T47" fmla="*/ 2 h 199"/>
              <a:gd name="T48" fmla="*/ 452 w 1361"/>
              <a:gd name="T49" fmla="*/ 43 h 199"/>
              <a:gd name="T50" fmla="*/ 496 w 1361"/>
              <a:gd name="T51" fmla="*/ 196 h 199"/>
              <a:gd name="T52" fmla="*/ 558 w 1361"/>
              <a:gd name="T53" fmla="*/ 43 h 199"/>
              <a:gd name="T54" fmla="*/ 389 w 1361"/>
              <a:gd name="T55" fmla="*/ 2 h 199"/>
              <a:gd name="T56" fmla="*/ 1004 w 1361"/>
              <a:gd name="T57" fmla="*/ 43 h 199"/>
              <a:gd name="T58" fmla="*/ 1066 w 1361"/>
              <a:gd name="T59" fmla="*/ 196 h 199"/>
              <a:gd name="T60" fmla="*/ 1110 w 1361"/>
              <a:gd name="T61" fmla="*/ 43 h 199"/>
              <a:gd name="T62" fmla="*/ 1173 w 1361"/>
              <a:gd name="T63" fmla="*/ 2 h 199"/>
              <a:gd name="T64" fmla="*/ 732 w 1361"/>
              <a:gd name="T65" fmla="*/ 196 h 199"/>
              <a:gd name="T66" fmla="*/ 612 w 1361"/>
              <a:gd name="T67" fmla="*/ 2 h 199"/>
              <a:gd name="T68" fmla="*/ 794 w 1361"/>
              <a:gd name="T69" fmla="*/ 70 h 199"/>
              <a:gd name="T70" fmla="*/ 732 w 1361"/>
              <a:gd name="T71" fmla="*/ 196 h 199"/>
              <a:gd name="T72" fmla="*/ 727 w 1361"/>
              <a:gd name="T73" fmla="*/ 44 h 199"/>
              <a:gd name="T74" fmla="*/ 656 w 1361"/>
              <a:gd name="T75" fmla="*/ 155 h 199"/>
              <a:gd name="T76" fmla="*/ 749 w 1361"/>
              <a:gd name="T77" fmla="*/ 129 h 199"/>
              <a:gd name="T78" fmla="*/ 145 w 1361"/>
              <a:gd name="T79" fmla="*/ 150 h 199"/>
              <a:gd name="T80" fmla="*/ 40 w 1361"/>
              <a:gd name="T81" fmla="*/ 0 h 199"/>
              <a:gd name="T82" fmla="*/ 0 w 1361"/>
              <a:gd name="T83" fmla="*/ 197 h 199"/>
              <a:gd name="T84" fmla="*/ 44 w 1361"/>
              <a:gd name="T85" fmla="*/ 76 h 199"/>
              <a:gd name="T86" fmla="*/ 44 w 1361"/>
              <a:gd name="T87" fmla="*/ 47 h 199"/>
              <a:gd name="T88" fmla="*/ 115 w 1361"/>
              <a:gd name="T89" fmla="*/ 177 h 199"/>
              <a:gd name="T90" fmla="*/ 192 w 1361"/>
              <a:gd name="T91" fmla="*/ 147 h 199"/>
              <a:gd name="T92" fmla="*/ 148 w 1361"/>
              <a:gd name="T93" fmla="*/ 2 h 199"/>
              <a:gd name="T94" fmla="*/ 149 w 1361"/>
              <a:gd name="T95" fmla="*/ 148 h 199"/>
              <a:gd name="T96" fmla="*/ 145 w 1361"/>
              <a:gd name="T97" fmla="*/ 150 h 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1361" h="199">
                <a:moveTo>
                  <a:pt x="375" y="2"/>
                </a:moveTo>
                <a:cubicBezTo>
                  <a:pt x="375" y="43"/>
                  <a:pt x="375" y="43"/>
                  <a:pt x="375" y="43"/>
                </a:cubicBezTo>
                <a:cubicBezTo>
                  <a:pt x="375" y="43"/>
                  <a:pt x="318" y="43"/>
                  <a:pt x="313" y="43"/>
                </a:cubicBezTo>
                <a:cubicBezTo>
                  <a:pt x="313" y="48"/>
                  <a:pt x="313" y="196"/>
                  <a:pt x="313" y="196"/>
                </a:cubicBezTo>
                <a:cubicBezTo>
                  <a:pt x="269" y="196"/>
                  <a:pt x="269" y="196"/>
                  <a:pt x="269" y="196"/>
                </a:cubicBezTo>
                <a:cubicBezTo>
                  <a:pt x="269" y="196"/>
                  <a:pt x="269" y="48"/>
                  <a:pt x="269" y="43"/>
                </a:cubicBezTo>
                <a:cubicBezTo>
                  <a:pt x="265" y="43"/>
                  <a:pt x="207" y="43"/>
                  <a:pt x="207" y="43"/>
                </a:cubicBezTo>
                <a:cubicBezTo>
                  <a:pt x="207" y="2"/>
                  <a:pt x="207" y="2"/>
                  <a:pt x="207" y="2"/>
                </a:cubicBezTo>
                <a:lnTo>
                  <a:pt x="375" y="2"/>
                </a:lnTo>
                <a:close/>
                <a:moveTo>
                  <a:pt x="995" y="69"/>
                </a:moveTo>
                <a:cubicBezTo>
                  <a:pt x="995" y="196"/>
                  <a:pt x="995" y="196"/>
                  <a:pt x="995" y="196"/>
                </a:cubicBezTo>
                <a:cubicBezTo>
                  <a:pt x="864" y="196"/>
                  <a:pt x="864" y="196"/>
                  <a:pt x="864" y="196"/>
                </a:cubicBezTo>
                <a:cubicBezTo>
                  <a:pt x="828" y="196"/>
                  <a:pt x="811" y="181"/>
                  <a:pt x="811" y="141"/>
                </a:cubicBezTo>
                <a:cubicBezTo>
                  <a:pt x="811" y="132"/>
                  <a:pt x="811" y="132"/>
                  <a:pt x="811" y="132"/>
                </a:cubicBezTo>
                <a:cubicBezTo>
                  <a:pt x="811" y="93"/>
                  <a:pt x="828" y="76"/>
                  <a:pt x="862" y="76"/>
                </a:cubicBezTo>
                <a:cubicBezTo>
                  <a:pt x="862" y="76"/>
                  <a:pt x="947" y="76"/>
                  <a:pt x="951" y="76"/>
                </a:cubicBezTo>
                <a:cubicBezTo>
                  <a:pt x="951" y="75"/>
                  <a:pt x="951" y="69"/>
                  <a:pt x="951" y="69"/>
                </a:cubicBezTo>
                <a:cubicBezTo>
                  <a:pt x="951" y="51"/>
                  <a:pt x="945" y="44"/>
                  <a:pt x="929" y="44"/>
                </a:cubicBezTo>
                <a:cubicBezTo>
                  <a:pt x="821" y="44"/>
                  <a:pt x="821" y="44"/>
                  <a:pt x="821" y="44"/>
                </a:cubicBezTo>
                <a:cubicBezTo>
                  <a:pt x="821" y="2"/>
                  <a:pt x="821" y="2"/>
                  <a:pt x="821" y="2"/>
                </a:cubicBezTo>
                <a:cubicBezTo>
                  <a:pt x="932" y="2"/>
                  <a:pt x="932" y="2"/>
                  <a:pt x="932" y="2"/>
                </a:cubicBezTo>
                <a:cubicBezTo>
                  <a:pt x="979" y="2"/>
                  <a:pt x="995" y="20"/>
                  <a:pt x="995" y="69"/>
                </a:cubicBezTo>
                <a:close/>
                <a:moveTo>
                  <a:pt x="951" y="155"/>
                </a:moveTo>
                <a:cubicBezTo>
                  <a:pt x="951" y="115"/>
                  <a:pt x="951" y="115"/>
                  <a:pt x="951" y="115"/>
                </a:cubicBezTo>
                <a:cubicBezTo>
                  <a:pt x="947" y="115"/>
                  <a:pt x="868" y="115"/>
                  <a:pt x="868" y="115"/>
                </a:cubicBezTo>
                <a:cubicBezTo>
                  <a:pt x="862" y="115"/>
                  <a:pt x="854" y="118"/>
                  <a:pt x="854" y="135"/>
                </a:cubicBezTo>
                <a:cubicBezTo>
                  <a:pt x="854" y="152"/>
                  <a:pt x="862" y="155"/>
                  <a:pt x="868" y="155"/>
                </a:cubicBezTo>
                <a:cubicBezTo>
                  <a:pt x="868" y="155"/>
                  <a:pt x="947" y="155"/>
                  <a:pt x="951" y="155"/>
                </a:cubicBezTo>
                <a:close/>
                <a:moveTo>
                  <a:pt x="1361" y="69"/>
                </a:moveTo>
                <a:cubicBezTo>
                  <a:pt x="1361" y="196"/>
                  <a:pt x="1361" y="196"/>
                  <a:pt x="1361" y="196"/>
                </a:cubicBezTo>
                <a:cubicBezTo>
                  <a:pt x="1230" y="196"/>
                  <a:pt x="1230" y="196"/>
                  <a:pt x="1230" y="196"/>
                </a:cubicBezTo>
                <a:cubicBezTo>
                  <a:pt x="1194" y="196"/>
                  <a:pt x="1177" y="181"/>
                  <a:pt x="1177" y="141"/>
                </a:cubicBezTo>
                <a:cubicBezTo>
                  <a:pt x="1177" y="132"/>
                  <a:pt x="1177" y="132"/>
                  <a:pt x="1177" y="132"/>
                </a:cubicBezTo>
                <a:cubicBezTo>
                  <a:pt x="1177" y="93"/>
                  <a:pt x="1194" y="76"/>
                  <a:pt x="1228" y="76"/>
                </a:cubicBezTo>
                <a:cubicBezTo>
                  <a:pt x="1228" y="76"/>
                  <a:pt x="1313" y="76"/>
                  <a:pt x="1317" y="76"/>
                </a:cubicBezTo>
                <a:cubicBezTo>
                  <a:pt x="1317" y="75"/>
                  <a:pt x="1317" y="69"/>
                  <a:pt x="1317" y="69"/>
                </a:cubicBezTo>
                <a:cubicBezTo>
                  <a:pt x="1317" y="51"/>
                  <a:pt x="1311" y="44"/>
                  <a:pt x="1295" y="44"/>
                </a:cubicBezTo>
                <a:cubicBezTo>
                  <a:pt x="1187" y="44"/>
                  <a:pt x="1187" y="44"/>
                  <a:pt x="1187" y="44"/>
                </a:cubicBezTo>
                <a:cubicBezTo>
                  <a:pt x="1187" y="2"/>
                  <a:pt x="1187" y="2"/>
                  <a:pt x="1187" y="2"/>
                </a:cubicBezTo>
                <a:cubicBezTo>
                  <a:pt x="1298" y="2"/>
                  <a:pt x="1298" y="2"/>
                  <a:pt x="1298" y="2"/>
                </a:cubicBezTo>
                <a:cubicBezTo>
                  <a:pt x="1345" y="2"/>
                  <a:pt x="1361" y="20"/>
                  <a:pt x="1361" y="69"/>
                </a:cubicBezTo>
                <a:close/>
                <a:moveTo>
                  <a:pt x="1317" y="155"/>
                </a:moveTo>
                <a:cubicBezTo>
                  <a:pt x="1317" y="115"/>
                  <a:pt x="1317" y="115"/>
                  <a:pt x="1317" y="115"/>
                </a:cubicBezTo>
                <a:cubicBezTo>
                  <a:pt x="1313" y="115"/>
                  <a:pt x="1234" y="115"/>
                  <a:pt x="1234" y="115"/>
                </a:cubicBezTo>
                <a:cubicBezTo>
                  <a:pt x="1228" y="115"/>
                  <a:pt x="1220" y="118"/>
                  <a:pt x="1220" y="135"/>
                </a:cubicBezTo>
                <a:cubicBezTo>
                  <a:pt x="1220" y="152"/>
                  <a:pt x="1228" y="155"/>
                  <a:pt x="1234" y="155"/>
                </a:cubicBezTo>
                <a:cubicBezTo>
                  <a:pt x="1234" y="155"/>
                  <a:pt x="1313" y="155"/>
                  <a:pt x="1317" y="155"/>
                </a:cubicBezTo>
                <a:close/>
                <a:moveTo>
                  <a:pt x="389" y="2"/>
                </a:moveTo>
                <a:cubicBezTo>
                  <a:pt x="389" y="43"/>
                  <a:pt x="389" y="43"/>
                  <a:pt x="389" y="43"/>
                </a:cubicBezTo>
                <a:cubicBezTo>
                  <a:pt x="389" y="43"/>
                  <a:pt x="447" y="43"/>
                  <a:pt x="452" y="43"/>
                </a:cubicBezTo>
                <a:cubicBezTo>
                  <a:pt x="452" y="48"/>
                  <a:pt x="452" y="196"/>
                  <a:pt x="452" y="196"/>
                </a:cubicBezTo>
                <a:cubicBezTo>
                  <a:pt x="496" y="196"/>
                  <a:pt x="496" y="196"/>
                  <a:pt x="496" y="196"/>
                </a:cubicBezTo>
                <a:cubicBezTo>
                  <a:pt x="496" y="196"/>
                  <a:pt x="496" y="48"/>
                  <a:pt x="496" y="43"/>
                </a:cubicBezTo>
                <a:cubicBezTo>
                  <a:pt x="500" y="43"/>
                  <a:pt x="558" y="43"/>
                  <a:pt x="558" y="43"/>
                </a:cubicBezTo>
                <a:cubicBezTo>
                  <a:pt x="558" y="2"/>
                  <a:pt x="558" y="2"/>
                  <a:pt x="558" y="2"/>
                </a:cubicBezTo>
                <a:lnTo>
                  <a:pt x="389" y="2"/>
                </a:lnTo>
                <a:close/>
                <a:moveTo>
                  <a:pt x="1004" y="2"/>
                </a:moveTo>
                <a:cubicBezTo>
                  <a:pt x="1004" y="43"/>
                  <a:pt x="1004" y="43"/>
                  <a:pt x="1004" y="43"/>
                </a:cubicBezTo>
                <a:cubicBezTo>
                  <a:pt x="1004" y="43"/>
                  <a:pt x="1062" y="43"/>
                  <a:pt x="1066" y="43"/>
                </a:cubicBezTo>
                <a:cubicBezTo>
                  <a:pt x="1066" y="48"/>
                  <a:pt x="1066" y="196"/>
                  <a:pt x="1066" y="196"/>
                </a:cubicBezTo>
                <a:cubicBezTo>
                  <a:pt x="1110" y="196"/>
                  <a:pt x="1110" y="196"/>
                  <a:pt x="1110" y="196"/>
                </a:cubicBezTo>
                <a:cubicBezTo>
                  <a:pt x="1110" y="196"/>
                  <a:pt x="1110" y="48"/>
                  <a:pt x="1110" y="43"/>
                </a:cubicBezTo>
                <a:cubicBezTo>
                  <a:pt x="1115" y="43"/>
                  <a:pt x="1173" y="43"/>
                  <a:pt x="1173" y="43"/>
                </a:cubicBezTo>
                <a:cubicBezTo>
                  <a:pt x="1173" y="2"/>
                  <a:pt x="1173" y="2"/>
                  <a:pt x="1173" y="2"/>
                </a:cubicBezTo>
                <a:lnTo>
                  <a:pt x="1004" y="2"/>
                </a:lnTo>
                <a:close/>
                <a:moveTo>
                  <a:pt x="732" y="196"/>
                </a:moveTo>
                <a:cubicBezTo>
                  <a:pt x="612" y="196"/>
                  <a:pt x="612" y="196"/>
                  <a:pt x="612" y="196"/>
                </a:cubicBezTo>
                <a:cubicBezTo>
                  <a:pt x="612" y="2"/>
                  <a:pt x="612" y="2"/>
                  <a:pt x="612" y="2"/>
                </a:cubicBezTo>
                <a:cubicBezTo>
                  <a:pt x="730" y="2"/>
                  <a:pt x="730" y="2"/>
                  <a:pt x="730" y="2"/>
                </a:cubicBezTo>
                <a:cubicBezTo>
                  <a:pt x="774" y="2"/>
                  <a:pt x="794" y="20"/>
                  <a:pt x="794" y="70"/>
                </a:cubicBezTo>
                <a:cubicBezTo>
                  <a:pt x="794" y="128"/>
                  <a:pt x="794" y="128"/>
                  <a:pt x="794" y="128"/>
                </a:cubicBezTo>
                <a:cubicBezTo>
                  <a:pt x="794" y="173"/>
                  <a:pt x="779" y="196"/>
                  <a:pt x="732" y="196"/>
                </a:cubicBezTo>
                <a:close/>
                <a:moveTo>
                  <a:pt x="749" y="70"/>
                </a:moveTo>
                <a:cubicBezTo>
                  <a:pt x="749" y="51"/>
                  <a:pt x="743" y="44"/>
                  <a:pt x="727" y="44"/>
                </a:cubicBezTo>
                <a:cubicBezTo>
                  <a:pt x="727" y="44"/>
                  <a:pt x="660" y="44"/>
                  <a:pt x="656" y="44"/>
                </a:cubicBezTo>
                <a:cubicBezTo>
                  <a:pt x="656" y="155"/>
                  <a:pt x="656" y="155"/>
                  <a:pt x="656" y="155"/>
                </a:cubicBezTo>
                <a:cubicBezTo>
                  <a:pt x="660" y="155"/>
                  <a:pt x="727" y="155"/>
                  <a:pt x="727" y="155"/>
                </a:cubicBezTo>
                <a:cubicBezTo>
                  <a:pt x="743" y="155"/>
                  <a:pt x="749" y="148"/>
                  <a:pt x="749" y="129"/>
                </a:cubicBezTo>
                <a:cubicBezTo>
                  <a:pt x="749" y="129"/>
                  <a:pt x="749" y="70"/>
                  <a:pt x="749" y="70"/>
                </a:cubicBezTo>
                <a:close/>
                <a:moveTo>
                  <a:pt x="145" y="150"/>
                </a:moveTo>
                <a:cubicBezTo>
                  <a:pt x="144" y="148"/>
                  <a:pt x="85" y="34"/>
                  <a:pt x="78" y="22"/>
                </a:cubicBezTo>
                <a:cubicBezTo>
                  <a:pt x="69" y="9"/>
                  <a:pt x="59" y="0"/>
                  <a:pt x="40" y="0"/>
                </a:cubicBezTo>
                <a:cubicBezTo>
                  <a:pt x="22" y="0"/>
                  <a:pt x="0" y="8"/>
                  <a:pt x="0" y="51"/>
                </a:cubicBezTo>
                <a:cubicBezTo>
                  <a:pt x="0" y="197"/>
                  <a:pt x="0" y="197"/>
                  <a:pt x="0" y="197"/>
                </a:cubicBezTo>
                <a:cubicBezTo>
                  <a:pt x="44" y="197"/>
                  <a:pt x="44" y="197"/>
                  <a:pt x="44" y="197"/>
                </a:cubicBezTo>
                <a:cubicBezTo>
                  <a:pt x="44" y="197"/>
                  <a:pt x="44" y="84"/>
                  <a:pt x="44" y="76"/>
                </a:cubicBezTo>
                <a:cubicBezTo>
                  <a:pt x="44" y="67"/>
                  <a:pt x="43" y="54"/>
                  <a:pt x="43" y="51"/>
                </a:cubicBezTo>
                <a:cubicBezTo>
                  <a:pt x="43" y="49"/>
                  <a:pt x="43" y="47"/>
                  <a:pt x="44" y="47"/>
                </a:cubicBezTo>
                <a:cubicBezTo>
                  <a:pt x="46" y="46"/>
                  <a:pt x="47" y="47"/>
                  <a:pt x="48" y="49"/>
                </a:cubicBezTo>
                <a:cubicBezTo>
                  <a:pt x="49" y="50"/>
                  <a:pt x="103" y="158"/>
                  <a:pt x="115" y="177"/>
                </a:cubicBezTo>
                <a:cubicBezTo>
                  <a:pt x="123" y="190"/>
                  <a:pt x="133" y="199"/>
                  <a:pt x="153" y="199"/>
                </a:cubicBezTo>
                <a:cubicBezTo>
                  <a:pt x="171" y="199"/>
                  <a:pt x="192" y="191"/>
                  <a:pt x="192" y="147"/>
                </a:cubicBezTo>
                <a:cubicBezTo>
                  <a:pt x="192" y="2"/>
                  <a:pt x="192" y="2"/>
                  <a:pt x="192" y="2"/>
                </a:cubicBezTo>
                <a:cubicBezTo>
                  <a:pt x="148" y="2"/>
                  <a:pt x="148" y="2"/>
                  <a:pt x="148" y="2"/>
                </a:cubicBezTo>
                <a:cubicBezTo>
                  <a:pt x="148" y="2"/>
                  <a:pt x="148" y="115"/>
                  <a:pt x="148" y="123"/>
                </a:cubicBezTo>
                <a:cubicBezTo>
                  <a:pt x="148" y="132"/>
                  <a:pt x="149" y="145"/>
                  <a:pt x="149" y="148"/>
                </a:cubicBezTo>
                <a:cubicBezTo>
                  <a:pt x="149" y="150"/>
                  <a:pt x="149" y="152"/>
                  <a:pt x="148" y="152"/>
                </a:cubicBezTo>
                <a:cubicBezTo>
                  <a:pt x="147" y="153"/>
                  <a:pt x="145" y="152"/>
                  <a:pt x="145" y="15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84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</p:sldLayoutIdLst>
  <p:hf hdr="0" dt="0"/>
  <p:txStyles>
    <p:titleStyle>
      <a:lvl1pPr marL="225425" indent="115888" algn="l" defTabSz="609555" rtl="0" eaLnBrk="1" fontAlgn="base" hangingPunct="1">
        <a:spcBef>
          <a:spcPct val="0"/>
        </a:spcBef>
        <a:spcAft>
          <a:spcPct val="0"/>
        </a:spcAft>
        <a:tabLst/>
        <a:defRPr kumimoji="1" lang="en-US" sz="2400" b="0" i="0" kern="1200" spc="0" baseline="0" smtClean="0">
          <a:solidFill>
            <a:schemeClr val="tx1"/>
          </a:solidFill>
          <a:latin typeface="+mj-ea"/>
          <a:ea typeface="+mj-ea"/>
          <a:cs typeface="Arial"/>
        </a:defRPr>
      </a:lvl1pPr>
      <a:lvl2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2pPr>
      <a:lvl3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3pPr>
      <a:lvl4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4pPr>
      <a:lvl5pPr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5pPr>
      <a:lvl6pPr marL="609555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6pPr>
      <a:lvl7pPr marL="1219110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7pPr>
      <a:lvl8pPr marL="1828664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8pPr>
      <a:lvl9pPr marL="2438218" algn="l" defTabSz="609555" rtl="0" eaLnBrk="1" fontAlgn="base" hangingPunct="1">
        <a:spcBef>
          <a:spcPct val="0"/>
        </a:spcBef>
        <a:spcAft>
          <a:spcPct val="0"/>
        </a:spcAft>
        <a:defRPr kumimoji="1" sz="2667">
          <a:solidFill>
            <a:schemeClr val="tx1"/>
          </a:solidFill>
          <a:latin typeface="Arial" pitchFamily="34" charset="0"/>
          <a:ea typeface="HGP創英角ｺﾞｼｯｸUB"/>
          <a:cs typeface="Arial" pitchFamily="34" charset="0"/>
        </a:defRPr>
      </a:lvl9pPr>
    </p:titleStyle>
    <p:bodyStyle>
      <a:lvl1pPr marL="226468" indent="-226468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910099" indent="-30054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2pPr>
      <a:lvl3pPr marL="1454042" indent="-234933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3pPr>
      <a:lvl4pPr marL="2059363" indent="-230701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4pPr>
      <a:lvl5pPr marL="2666800" indent="-228584" algn="l" defTabSz="60955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kumimoji="1" sz="2667" kern="1200">
          <a:solidFill>
            <a:schemeClr val="tx1"/>
          </a:solidFill>
          <a:latin typeface="Arial"/>
          <a:ea typeface="+mn-ea"/>
          <a:cs typeface="Arial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orient="horz" pos="4032" userDrawn="1">
          <p15:clr>
            <a:srgbClr val="F26B43"/>
          </p15:clr>
        </p15:guide>
        <p15:guide id="3" orient="horz" pos="288" userDrawn="1">
          <p15:clr>
            <a:srgbClr val="F26B43"/>
          </p15:clr>
        </p15:guide>
        <p15:guide id="4" pos="7488" userDrawn="1">
          <p15:clr>
            <a:srgbClr val="F26B43"/>
          </p15:clr>
        </p15:guide>
        <p15:guide id="5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s.nttdata.com/en/blog/2022/october/movianto-and-ntt-data-awarded-the-international-project-of-the-year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person, headdress&#10;&#10;Description automatically generated">
            <a:extLst>
              <a:ext uri="{FF2B5EF4-FFF2-40B4-BE49-F238E27FC236}">
                <a16:creationId xmlns:a16="http://schemas.microsoft.com/office/drawing/2014/main" id="{70D60F3B-93A9-4AC5-AC30-615472FA6B8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/>
          <a:stretch>
            <a:fillRect/>
          </a:stretch>
        </p:blipFill>
        <p:spPr/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10211-CBF6-4A40-B110-EA093419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© 2023 NTT DATA, Inc. All rights reserved.</a:t>
            </a:r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8C34AE89-63C6-430A-B6D0-0D2F2ED4C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9600" y="616158"/>
            <a:ext cx="6414655" cy="552204"/>
          </a:xfrm>
        </p:spPr>
        <p:txBody>
          <a:bodyPr/>
          <a:lstStyle/>
          <a:p>
            <a:r>
              <a:rPr lang="en-US" dirty="0"/>
              <a:t>Seamless Microsoft 365 Migration and Azure Modernization as part of M&amp;A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8841CD7-A9AE-4E49-B027-9C563856828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Movianto’s recent acquisition by Walden (formerly EHDH) required the consolidation of its end users from multiple sources and the separation of its core IT infrastructure services from Owens and Minor. </a:t>
            </a:r>
          </a:p>
          <a:p>
            <a:endParaRPr lang="en-US" dirty="0"/>
          </a:p>
          <a:p>
            <a:r>
              <a:rPr lang="en-US" dirty="0"/>
              <a:t>Due to Walden’s integral role in the widespread distribution of the COVID-19 vaccine throughout Europe, it was imperative that the project be completed quickly and that employees wouldn’t experience any unplanned downtime during the migration.</a:t>
            </a:r>
          </a:p>
          <a:p>
            <a:endParaRPr lang="en-US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3CCE3D8-54F4-40A1-BE2C-6A53B1691F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IN" dirty="0"/>
              <a:t>NTT DATA, in partnership with Movianto IT, were engaged to design and </a:t>
            </a:r>
            <a:r>
              <a:rPr lang="en-US" dirty="0"/>
              <a:t>architect the overall migration process, moving the organization to a greenfield environment hosted in Microsoft’s Azure public cloud.</a:t>
            </a:r>
          </a:p>
          <a:p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Consolidating 3,000 users moving to the new organization from multiple Active Directory forests and a Microsoft 365 tenant.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Testing, executing and monitoring the Exchange mailbox migration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Transitioning to steady state support on the target environment.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Security, desktop engineering, network, messaging and collaboration services.</a:t>
            </a:r>
            <a:endParaRPr lang="en-IN" dirty="0"/>
          </a:p>
          <a:p>
            <a:endParaRPr lang="en-US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09D39ADD-310F-41A6-895E-745EDB1A61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528048" y="1620784"/>
            <a:ext cx="2359152" cy="4285065"/>
          </a:xfrm>
        </p:spPr>
        <p:txBody>
          <a:bodyPr/>
          <a:lstStyle/>
          <a:p>
            <a:r>
              <a:rPr lang="en-US" dirty="0"/>
              <a:t>Achieved a 99% migration success rate with zero unplanned downtime within the Transition Service Agreement exit date.</a:t>
            </a:r>
          </a:p>
          <a:p>
            <a:r>
              <a:rPr lang="en-US" dirty="0"/>
              <a:t>Moved the movianto.com domain seamlessly to the target tenant.</a:t>
            </a:r>
          </a:p>
          <a:p>
            <a:r>
              <a:rPr lang="en-US" dirty="0"/>
              <a:t>Increased user productivity through email access on any device.</a:t>
            </a:r>
          </a:p>
          <a:p>
            <a:r>
              <a:rPr lang="en-US" dirty="0"/>
              <a:t>Achieved savings by decommissioning the legacy Exchange and Lync on-premise solution.</a:t>
            </a:r>
          </a:p>
          <a:p>
            <a:r>
              <a:rPr lang="en-US" dirty="0"/>
              <a:t>Enhanced collaboration, as the entire organization now uses Microsoft Teams, SharePoint and OneDrive.</a:t>
            </a:r>
          </a:p>
          <a:p>
            <a:r>
              <a:rPr lang="en-US" dirty="0"/>
              <a:t>Awarded the International Project of the Year by the Global Sourcing Association </a:t>
            </a:r>
            <a:endParaRPr lang="en-IN" dirty="0"/>
          </a:p>
          <a:p>
            <a:endParaRPr lang="en-US" sz="1200" dirty="0"/>
          </a:p>
        </p:txBody>
      </p:sp>
      <p:pic>
        <p:nvPicPr>
          <p:cNvPr id="13" name="Picture 12" descr="Text&#10;&#10;Description automatically generated with medium confidence">
            <a:extLst>
              <a:ext uri="{FF2B5EF4-FFF2-40B4-BE49-F238E27FC236}">
                <a16:creationId xmlns:a16="http://schemas.microsoft.com/office/drawing/2014/main" id="{12974AF4-4858-49C9-B0F5-DB8D8E19EE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193" y="5294840"/>
            <a:ext cx="3047440" cy="100285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DC4569D-694C-4ED5-A942-28CA5EC39957}"/>
              </a:ext>
            </a:extLst>
          </p:cNvPr>
          <p:cNvSpPr/>
          <p:nvPr/>
        </p:nvSpPr>
        <p:spPr>
          <a:xfrm>
            <a:off x="-19534" y="5294840"/>
            <a:ext cx="1116727" cy="1006785"/>
          </a:xfrm>
          <a:prstGeom prst="rect">
            <a:avLst/>
          </a:prstGeom>
          <a:gradFill>
            <a:gsLst>
              <a:gs pos="0">
                <a:schemeClr val="tx1">
                  <a:alpha val="0"/>
                </a:schemeClr>
              </a:gs>
              <a:gs pos="100000">
                <a:schemeClr val="bg1"/>
              </a:gs>
            </a:gsLst>
            <a:lin ang="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en-US" dirty="0"/>
          </a:p>
        </p:txBody>
      </p:sp>
      <p:pic>
        <p:nvPicPr>
          <p:cNvPr id="17" name="Picture 6" descr="Movianto Ltd">
            <a:extLst>
              <a:ext uri="{FF2B5EF4-FFF2-40B4-BE49-F238E27FC236}">
                <a16:creationId xmlns:a16="http://schemas.microsoft.com/office/drawing/2014/main" id="{B8D9020F-36DA-4F77-8042-A54555169BCA}"/>
              </a:ext>
            </a:extLst>
          </p:cNvPr>
          <p:cNvPicPr>
            <a:picLocks noGrp="1" noChangeAspect="1" noChangeArrowheads="1"/>
          </p:cNvPicPr>
          <p:nvPr>
            <p:ph sz="quarter" idx="19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705669"/>
            <a:ext cx="941387" cy="271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Placeholder 52">
            <a:extLst>
              <a:ext uri="{FF2B5EF4-FFF2-40B4-BE49-F238E27FC236}">
                <a16:creationId xmlns:a16="http://schemas.microsoft.com/office/drawing/2014/main" id="{BAF73398-0F26-5E79-CD58-8B6DABEF67E0}"/>
              </a:ext>
            </a:extLst>
          </p:cNvPr>
          <p:cNvSpPr txBox="1">
            <a:spLocks/>
          </p:cNvSpPr>
          <p:nvPr/>
        </p:nvSpPr>
        <p:spPr>
          <a:xfrm>
            <a:off x="9707526" y="6492548"/>
            <a:ext cx="2179674" cy="261938"/>
          </a:xfrm>
          <a:prstGeom prst="rect">
            <a:avLst/>
          </a:prstGeom>
        </p:spPr>
        <p:txBody>
          <a:bodyPr/>
          <a:lstStyle>
            <a:lvl1pPr marL="0" indent="0" algn="r" defTabSz="609555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kumimoji="1" sz="1100" b="1" kern="1200">
                <a:solidFill>
                  <a:schemeClr val="bg2"/>
                </a:solidFill>
                <a:latin typeface="Arial"/>
                <a:ea typeface="+mn-ea"/>
                <a:cs typeface="Arial"/>
              </a:defRPr>
            </a:lvl1pPr>
            <a:lvl2pPr marL="910099" indent="-300543" algn="l" defTabSz="609555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umimoji="1" sz="2667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454042" indent="-234933" algn="l" defTabSz="609555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•"/>
              <a:defRPr kumimoji="1" sz="2667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2059363" indent="-230701" algn="l" defTabSz="609555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–"/>
              <a:defRPr kumimoji="1" sz="2667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666800" indent="-228584" algn="l" defTabSz="609555" rtl="0" eaLnBrk="1" fontAlgn="base" hangingPunct="1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667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335254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104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658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212" indent="-304776" algn="l" defTabSz="609555" rtl="0" eaLnBrk="1" latinLnBrk="0" hangingPunct="1">
              <a:spcBef>
                <a:spcPct val="20000"/>
              </a:spcBef>
              <a:buFont typeface="Arial"/>
              <a:buChar char="•"/>
              <a:defRPr kumimoji="1"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095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0080B1"/>
                </a:solidFill>
                <a:effectLst/>
                <a:uLnTx/>
                <a:uFillTx/>
                <a:latin typeface="Arial"/>
                <a:ea typeface="+mn-ea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READ THE STORY &gt;&gt;</a:t>
            </a:r>
            <a:endParaRPr kumimoji="1" lang="en-US" sz="1100" b="1" i="0" u="none" strike="noStrike" kern="1200" cap="none" spc="0" normalizeH="0" baseline="0" noProof="0" dirty="0">
              <a:ln>
                <a:noFill/>
              </a:ln>
              <a:solidFill>
                <a:srgbClr val="0080B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0" marR="0" lvl="0" indent="0" algn="r" defTabSz="60955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1100" b="1" i="0" u="none" strike="noStrike" kern="1200" cap="none" spc="0" normalizeH="0" baseline="0" noProof="0" dirty="0">
              <a:ln>
                <a:noFill/>
              </a:ln>
              <a:solidFill>
                <a:srgbClr val="0080B1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6408226"/>
      </p:ext>
    </p:extLst>
  </p:cSld>
  <p:clrMapOvr>
    <a:masterClrMapping/>
  </p:clrMapOvr>
</p:sld>
</file>

<file path=ppt/theme/theme1.xml><?xml version="1.0" encoding="utf-8"?>
<a:theme xmlns:a="http://schemas.openxmlformats.org/drawingml/2006/main" name="Branded Header - Human (BH-H)">
  <a:themeElements>
    <a:clrScheme name="NTT DATA 2019">
      <a:dk1>
        <a:srgbClr val="1C1C1C"/>
      </a:dk1>
      <a:lt1>
        <a:srgbClr val="FFFFFF"/>
      </a:lt1>
      <a:dk2>
        <a:srgbClr val="0F1C50"/>
      </a:dk2>
      <a:lt2>
        <a:srgbClr val="0080B1"/>
      </a:lt2>
      <a:accent1>
        <a:srgbClr val="C2CEE6"/>
      </a:accent1>
      <a:accent2>
        <a:srgbClr val="6785C1"/>
      </a:accent2>
      <a:accent3>
        <a:srgbClr val="E6B600"/>
      </a:accent3>
      <a:accent4>
        <a:srgbClr val="BC4328"/>
      </a:accent4>
      <a:accent5>
        <a:srgbClr val="83B254"/>
      </a:accent5>
      <a:accent6>
        <a:srgbClr val="AA3C80"/>
      </a:accent6>
      <a:hlink>
        <a:srgbClr val="0000FF"/>
      </a:hlink>
      <a:folHlink>
        <a:srgbClr val="800080"/>
      </a:folHlink>
    </a:clrScheme>
    <a:fontScheme name="源真ゴシック P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kumimoji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TT DATA Services Presentation Template-2020.potx" id="{DA333F01-C82D-45D1-A260-C1837AF8FC07}" vid="{0521A6B9-75F9-441C-BEDC-6293976E021C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914045BB87554FBB8598C8659C1BF8" ma:contentTypeVersion="15" ma:contentTypeDescription="Create a new document." ma:contentTypeScope="" ma:versionID="d4458c26a0df285a56c56f3630586053">
  <xsd:schema xmlns:xsd="http://www.w3.org/2001/XMLSchema" xmlns:xs="http://www.w3.org/2001/XMLSchema" xmlns:p="http://schemas.microsoft.com/office/2006/metadata/properties" xmlns:ns2="f6083f01-a068-47f1-8adf-70eb39868ea3" xmlns:ns3="fe39a376-d69a-42bf-9fc5-21fd93f6fe2e" xmlns:ns4="88277476-d7b8-4914-a8c1-9da81a4263ec" targetNamespace="http://schemas.microsoft.com/office/2006/metadata/properties" ma:root="true" ma:fieldsID="420d43d1c53d544c478e1bce1818d880" ns2:_="" ns3:_="" ns4:_="">
    <xsd:import namespace="f6083f01-a068-47f1-8adf-70eb39868ea3"/>
    <xsd:import namespace="fe39a376-d69a-42bf-9fc5-21fd93f6fe2e"/>
    <xsd:import namespace="88277476-d7b8-4914-a8c1-9da81a4263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083f01-a068-47f1-8adf-70eb39868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6ec8287-7dca-4284-bf64-ff5b888be5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39a376-d69a-42bf-9fc5-21fd93f6fe2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277476-d7b8-4914-a8c1-9da81a4263ec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c2ef8ca2-3d9f-48c4-b01e-540bc7072f74}" ma:internalName="TaxCatchAll" ma:showField="CatchAllData" ma:web="fe39a376-d69a-42bf-9fc5-21fd93f6fe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6083f01-a068-47f1-8adf-70eb39868ea3">
      <Terms xmlns="http://schemas.microsoft.com/office/infopath/2007/PartnerControls"/>
    </lcf76f155ced4ddcb4097134ff3c332f>
    <TaxCatchAll xmlns="88277476-d7b8-4914-a8c1-9da81a4263ec">
      <Value>1002</Value>
      <Value>984</Value>
      <Value>966</Value>
      <Value>1068</Value>
      <Value>994</Value>
      <Value>1179</Value>
      <Value>1006</Value>
    </TaxCatchAll>
  </documentManagement>
</p:properties>
</file>

<file path=customXml/itemProps1.xml><?xml version="1.0" encoding="utf-8"?>
<ds:datastoreItem xmlns:ds="http://schemas.openxmlformats.org/officeDocument/2006/customXml" ds:itemID="{79B6368E-16AF-4D0B-8AFC-51E0B872C392}"/>
</file>

<file path=customXml/itemProps2.xml><?xml version="1.0" encoding="utf-8"?>
<ds:datastoreItem xmlns:ds="http://schemas.openxmlformats.org/officeDocument/2006/customXml" ds:itemID="{5D15EAEB-0B5E-4EB5-9137-9ADF6DAD4818}"/>
</file>

<file path=customXml/itemProps3.xml><?xml version="1.0" encoding="utf-8"?>
<ds:datastoreItem xmlns:ds="http://schemas.openxmlformats.org/officeDocument/2006/customXml" ds:itemID="{33D11E49-A5BE-40FC-9CB9-B0E18B2AF92F}"/>
</file>

<file path=docProps/app.xml><?xml version="1.0" encoding="utf-8"?>
<Properties xmlns="http://schemas.openxmlformats.org/officeDocument/2006/extended-properties" xmlns:vt="http://schemas.openxmlformats.org/officeDocument/2006/docPropsVTypes">
  <Template>2020 NTT DATA Services Presentation Template</Template>
  <TotalTime>16099</TotalTime>
  <Words>263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HGPGothicE</vt:lpstr>
      <vt:lpstr>Arial</vt:lpstr>
      <vt:lpstr>Calibri</vt:lpstr>
      <vt:lpstr>Branded Header - Human (BH-H)</vt:lpstr>
      <vt:lpstr>Seamless Microsoft 365 Migration and Azure Modernization as part of M&amp;A</vt:lpstr>
    </vt:vector>
  </TitlesOfParts>
  <Company>NTT DATA,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NTT DATA PowerPoint Template</dc:subject>
  <dc:creator>Thumann, Ariana</dc:creator>
  <cp:keywords>Template;Corporate/Brand</cp:keywords>
  <cp:lastModifiedBy>Bevinahalli, Abhilash</cp:lastModifiedBy>
  <cp:revision>84</cp:revision>
  <cp:lastPrinted>2016-10-07T04:27:25Z</cp:lastPrinted>
  <dcterms:created xsi:type="dcterms:W3CDTF">2020-06-11T14:29:08Z</dcterms:created>
  <dcterms:modified xsi:type="dcterms:W3CDTF">2023-02-23T15:28:48Z</dcterms:modified>
  <cp:version>1.5</cp:version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0x010100E9914045BB87554FBB8598C8659C1BF8</vt:lpwstr>
  </property>
  <property fmtid="{D5CDD505-2E9C-101B-9397-08002B2CF9AE}" pid="3" name="_ExtendedDescription">
    <vt:lpwstr/>
  </property>
  <property fmtid="{D5CDD505-2E9C-101B-9397-08002B2CF9AE}" pid="4" name="Digital_x0020_Offerings_x0020__x002d__x0020_Vertical">
    <vt:lpwstr/>
  </property>
  <property fmtid="{D5CDD505-2E9C-101B-9397-08002B2CF9AE}" pid="5" name="jdea2b503ec449b4a2e4b969f8407188">
    <vt:lpwstr/>
  </property>
  <property fmtid="{D5CDD505-2E9C-101B-9397-08002B2CF9AE}" pid="6" name="le11f2964383494aa1b847eee6f6570e">
    <vt:lpwstr/>
  </property>
  <property fmtid="{D5CDD505-2E9C-101B-9397-08002B2CF9AE}" pid="7" name="n468e1141b5744c1b1cd8b58660bc260">
    <vt:lpwstr>Manufacturing|65edcd0f-3856-4a92-b730-85f41461a946</vt:lpwstr>
  </property>
  <property fmtid="{D5CDD505-2E9C-101B-9397-08002B2CF9AE}" pid="8" name="j57eb5f75ba14331b5c88775ee4225ea">
    <vt:lpwstr>Cloud Transformation|d785b596-0690-4cc8-b21a-571b0301b5c8</vt:lpwstr>
  </property>
  <property fmtid="{D5CDD505-2E9C-101B-9397-08002B2CF9AE}" pid="9" name="pf6ea0f640ca4086b3379b26eac71dde">
    <vt:lpwstr>Case Study|1a366a99-45b1-4579-a590-b3a12be3de6b</vt:lpwstr>
  </property>
  <property fmtid="{D5CDD505-2E9C-101B-9397-08002B2CF9AE}" pid="10" name="Sales_x0020_Stage">
    <vt:lpwstr/>
  </property>
  <property fmtid="{D5CDD505-2E9C-101B-9397-08002B2CF9AE}" pid="11" name="Capability">
    <vt:lpwstr/>
  </property>
  <property fmtid="{D5CDD505-2E9C-101B-9397-08002B2CF9AE}" pid="12" name="p75538bb9757404e88a7829c85a1ed90">
    <vt:lpwstr/>
  </property>
  <property fmtid="{D5CDD505-2E9C-101B-9397-08002B2CF9AE}" pid="13" name="Digital_x0020_Offerings_x0020__x002d__x0020_Customer">
    <vt:lpwstr/>
  </property>
  <property fmtid="{D5CDD505-2E9C-101B-9397-08002B2CF9AE}" pid="14" name="ifbd129e445747c99996cea1b8a79f55">
    <vt:lpwstr/>
  </property>
  <property fmtid="{D5CDD505-2E9C-101B-9397-08002B2CF9AE}" pid="15" name="Digital_x0020_Offerings_x0020__x002d__x0020_Sub_x002d_Service">
    <vt:lpwstr/>
  </property>
  <property fmtid="{D5CDD505-2E9C-101B-9397-08002B2CF9AE}" pid="16" name="Artifact Type">
    <vt:lpwstr>966;#Case Study|1a366a99-45b1-4579-a590-b3a12be3de6b</vt:lpwstr>
  </property>
  <property fmtid="{D5CDD505-2E9C-101B-9397-08002B2CF9AE}" pid="17" name="kaaebd57c955488dbe4efe662d9a4bd6">
    <vt:lpwstr/>
  </property>
  <property fmtid="{D5CDD505-2E9C-101B-9397-08002B2CF9AE}" pid="18" name="Offering_x0028_s_x0029_">
    <vt:lpwstr/>
  </property>
  <property fmtid="{D5CDD505-2E9C-101B-9397-08002B2CF9AE}" pid="19" name="Portfolio">
    <vt:lpwstr/>
  </property>
  <property fmtid="{D5CDD505-2E9C-101B-9397-08002B2CF9AE}" pid="20" name="Digital_x0020_Offerings_x0020__x002d__x0020_Service">
    <vt:lpwstr/>
  </property>
  <property fmtid="{D5CDD505-2E9C-101B-9397-08002B2CF9AE}" pid="21" name="TaxCatchAll">
    <vt:lpwstr>1002;#Public Cloud Adoption|e8a8a6bd-bc60-4477-9f6d-15df82a79266;#984;#Cloud Design ＆ Build|ffef5b81-6d9e-47ad-b735-54d543d82e89;#966;#Case Study|1a366a99-45b1-4579-a590-b3a12be3de6b;#1068;#Cloud Transformation|d785b596-0690-4cc8-b21a-571b0301b5c8;#994;#Public Cloud Management|b87d219a-870f-45e5-885d-ce36a9543eab;#1179;#Manufacturing|65edcd0f-3856-4a92-b730-85f41461a946;#1006;#Public Cloud Managed Services for Azure|78e1b6ef-6442-4f2a-8521-748b35f249c1</vt:lpwstr>
  </property>
  <property fmtid="{D5CDD505-2E9C-101B-9397-08002B2CF9AE}" pid="22" name="Topic0">
    <vt:lpwstr/>
  </property>
  <property fmtid="{D5CDD505-2E9C-101B-9397-08002B2CF9AE}" pid="23" name="ja4f48277bea41878f004f86f7b8de80">
    <vt:lpwstr>Cloud Design ＆ Build|ffef5b81-6d9e-47ad-b735-54d543d82e89;Public Cloud Managed Services for Azure|78e1b6ef-6442-4f2a-8521-748b35f249c1</vt:lpwstr>
  </property>
  <property fmtid="{D5CDD505-2E9C-101B-9397-08002B2CF9AE}" pid="24" name="i87d9ac449e74a3a8792b67c02985655">
    <vt:lpwstr>Public Cloud Adoption|e8a8a6bd-bc60-4477-9f6d-15df82a79266;Public Cloud Management|b87d219a-870f-45e5-885d-ce36a9543eab</vt:lpwstr>
  </property>
  <property fmtid="{D5CDD505-2E9C-101B-9397-08002B2CF9AE}" pid="25" name="Offering(s)">
    <vt:lpwstr>1068;#Cloud Transformation|d785b596-0690-4cc8-b21a-571b0301b5c8</vt:lpwstr>
  </property>
  <property fmtid="{D5CDD505-2E9C-101B-9397-08002B2CF9AE}" pid="26" name="Digital Offerings - Customer">
    <vt:lpwstr/>
  </property>
  <property fmtid="{D5CDD505-2E9C-101B-9397-08002B2CF9AE}" pid="27" name="Digital Offerings - Sub-Service">
    <vt:lpwstr>984;#Cloud Design ＆ Build|ffef5b81-6d9e-47ad-b735-54d543d82e89;#1006;#Public Cloud Managed Services for Azure|78e1b6ef-6442-4f2a-8521-748b35f249c1</vt:lpwstr>
  </property>
  <property fmtid="{D5CDD505-2E9C-101B-9397-08002B2CF9AE}" pid="28" name="Sales Stage">
    <vt:lpwstr/>
  </property>
  <property fmtid="{D5CDD505-2E9C-101B-9397-08002B2CF9AE}" pid="29" name="Digital Offerings - Service">
    <vt:lpwstr>1002;#Public Cloud Adoption|e8a8a6bd-bc60-4477-9f6d-15df82a79266;#994;#Public Cloud Management|b87d219a-870f-45e5-885d-ce36a9543eab</vt:lpwstr>
  </property>
  <property fmtid="{D5CDD505-2E9C-101B-9397-08002B2CF9AE}" pid="30" name="Digital Offerings - Vertical">
    <vt:lpwstr>1179;#Manufacturing|65edcd0f-3856-4a92-b730-85f41461a946</vt:lpwstr>
  </property>
  <property fmtid="{D5CDD505-2E9C-101B-9397-08002B2CF9AE}" pid="32" name="ContentManager">
    <vt:lpwstr/>
  </property>
  <property fmtid="{D5CDD505-2E9C-101B-9397-08002B2CF9AE}" pid="33" name="Hyperlink">
    <vt:lpwstr>https://us.nttdata.com/en/blog/2022/october/movianto-and-ntt-data-awarded-the-international-project-of-the-year, Movianto and NTT DATA Awarded the International Project of the Year by the GSA UK</vt:lpwstr>
  </property>
  <property fmtid="{D5CDD505-2E9C-101B-9397-08002B2CF9AE}" pid="35" name="Offering">
    <vt:lpwstr>;#Cloud Transformation (Cloud);#</vt:lpwstr>
  </property>
  <property fmtid="{D5CDD505-2E9C-101B-9397-08002B2CF9AE}" pid="36" name="Vertical">
    <vt:lpwstr>;#Manufacturing;#</vt:lpwstr>
  </property>
  <property fmtid="{D5CDD505-2E9C-101B-9397-08002B2CF9AE}" pid="37" name="Artifacts">
    <vt:lpwstr>Case Study</vt:lpwstr>
  </property>
  <property fmtid="{D5CDD505-2E9C-101B-9397-08002B2CF9AE}" pid="40" name="Artifact Type Display Order0">
    <vt:lpwstr>16 Case Study</vt:lpwstr>
  </property>
  <property fmtid="{D5CDD505-2E9C-101B-9397-08002B2CF9AE}" pid="41" name="NTT_x0020_DATA_x0020_Client">
    <vt:lpwstr/>
  </property>
  <property fmtid="{D5CDD505-2E9C-101B-9397-08002B2CF9AE}" pid="45" name="NTT DATA Client">
    <vt:lpwstr/>
  </property>
  <property fmtid="{D5CDD505-2E9C-101B-9397-08002B2CF9AE}" pid="46" name="Initial Creation">
    <vt:filetime>2022-10-10T07:00:00Z</vt:filetime>
  </property>
  <property fmtid="{D5CDD505-2E9C-101B-9397-08002B2CF9AE}" pid="47" name="Artifact Type Display Order">
    <vt:lpwstr>16 Case Study</vt:lpwstr>
  </property>
  <property fmtid="{D5CDD505-2E9C-101B-9397-08002B2CF9AE}" pid="48" name="Recency">
    <vt:lpwstr>Revalidated</vt:lpwstr>
  </property>
  <property fmtid="{D5CDD505-2E9C-101B-9397-08002B2CF9AE}" pid="49" name="Marketing Contact">
    <vt:lpwstr/>
  </property>
  <property fmtid="{D5CDD505-2E9C-101B-9397-08002B2CF9AE}" pid="50" name="Contact">
    <vt:lpwstr/>
  </property>
  <property fmtid="{D5CDD505-2E9C-101B-9397-08002B2CF9AE}" pid="51" name="Client">
    <vt:lpwstr>Movianto</vt:lpwstr>
  </property>
  <property fmtid="{D5CDD505-2E9C-101B-9397-08002B2CF9AE}" pid="52" name="First Release">
    <vt:filetime>2022-10-10T07:00:00Z</vt:filetime>
  </property>
  <property fmtid="{D5CDD505-2E9C-101B-9397-08002B2CF9AE}" pid="53" name="AssetExpiryDate">
    <vt:filetime>2024-03-31T07:00:00Z</vt:filetime>
  </property>
  <property fmtid="{D5CDD505-2E9C-101B-9397-08002B2CF9AE}" pid="54" name="Sub Service">
    <vt:lpwstr>;#Cloud Design and Build (Public Cloud Adoption - Cloud);#Public Cloud Managed Services for Azure;#</vt:lpwstr>
  </property>
  <property fmtid="{D5CDD505-2E9C-101B-9397-08002B2CF9AE}" pid="55" name="Service">
    <vt:lpwstr>;#Public Cloud Adoption (Cloud);#Public Cloud Management (Cloud);#</vt:lpwstr>
  </property>
  <property fmtid="{D5CDD505-2E9C-101B-9397-08002B2CF9AE}" pid="56" name="ContentOwner">
    <vt:lpwstr>317;#Sarah.Mullady@nttdata.com</vt:lpwstr>
  </property>
  <property fmtid="{D5CDD505-2E9C-101B-9397-08002B2CF9AE}" pid="57" name="Artifact Owner">
    <vt:lpwstr>317;#Mullady, Sarah</vt:lpwstr>
  </property>
  <property fmtid="{D5CDD505-2E9C-101B-9397-08002B2CF9AE}" pid="58" name="Content Team Contact">
    <vt:lpwstr/>
  </property>
  <property fmtid="{D5CDD505-2E9C-101B-9397-08002B2CF9AE}" pid="59" name="eab7b00098d045bb867762f9eef290f1">
    <vt:lpwstr>Cloud Transformation|d785b596-0690-4cc8-b21a-571b0301b5c8</vt:lpwstr>
  </property>
  <property fmtid="{D5CDD505-2E9C-101B-9397-08002B2CF9AE}" pid="60" name="New Offering(s)">
    <vt:lpwstr>1068;#Cloud Transformation|d785b596-0690-4cc8-b21a-571b0301b5c8</vt:lpwstr>
  </property>
  <property fmtid="{D5CDD505-2E9C-101B-9397-08002B2CF9AE}" pid="61" name="Artifact Level">
    <vt:lpwstr>;#Service;#</vt:lpwstr>
  </property>
</Properties>
</file>